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3" r:id="rId3"/>
    <p:sldId id="266" r:id="rId4"/>
    <p:sldId id="289" r:id="rId5"/>
    <p:sldId id="291" r:id="rId6"/>
    <p:sldId id="294" r:id="rId7"/>
    <p:sldId id="273" r:id="rId8"/>
    <p:sldId id="282" r:id="rId9"/>
    <p:sldId id="268" r:id="rId10"/>
    <p:sldId id="290" r:id="rId11"/>
    <p:sldId id="295" r:id="rId12"/>
    <p:sldId id="272" r:id="rId13"/>
    <p:sldId id="292" r:id="rId14"/>
    <p:sldId id="293" r:id="rId15"/>
    <p:sldId id="28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97"/>
    <p:restoredTop sz="96197"/>
  </p:normalViewPr>
  <p:slideViewPr>
    <p:cSldViewPr snapToGrid="0">
      <p:cViewPr varScale="1">
        <p:scale>
          <a:sx n="114" d="100"/>
          <a:sy n="114"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TW" altLang="en-US"/>
              <a:t>按一下以編輯母片標題樣式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ea typeface="DFKai-SB" panose="03000509000000000000" pitchFamily="49"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nchor="t"/>
          <a:lstStyle>
            <a:lvl1pPr>
              <a:defRPr>
                <a:latin typeface="Times New Roman" panose="02020603050405020304" pitchFamily="18" charset="0"/>
                <a:ea typeface="DFKai-SB" panose="03000509000000000000" pitchFamily="49" charset="-120"/>
                <a:cs typeface="Times New Roman" panose="02020603050405020304" pitchFamily="18" charset="0"/>
              </a:defRPr>
            </a:lvl1pPr>
            <a:lvl2pPr>
              <a:defRPr>
                <a:latin typeface="Times New Roman" panose="02020603050405020304" pitchFamily="18" charset="0"/>
                <a:ea typeface="DFKai-SB" panose="03000509000000000000" pitchFamily="49" charset="-120"/>
                <a:cs typeface="Times New Roman" panose="02020603050405020304" pitchFamily="18" charset="0"/>
              </a:defRPr>
            </a:lvl2pPr>
            <a:lvl3pPr>
              <a:defRPr>
                <a:latin typeface="Times New Roman" panose="02020603050405020304" pitchFamily="18" charset="0"/>
                <a:ea typeface="DFKai-SB" panose="03000509000000000000" pitchFamily="49" charset="-120"/>
                <a:cs typeface="Times New Roman" panose="02020603050405020304" pitchFamily="18" charset="0"/>
              </a:defRPr>
            </a:lvl3pPr>
            <a:lvl4pPr>
              <a:defRPr>
                <a:latin typeface="Times New Roman" panose="02020603050405020304" pitchFamily="18" charset="0"/>
                <a:ea typeface="DFKai-SB" panose="03000509000000000000" pitchFamily="49" charset="-120"/>
                <a:cs typeface="Times New Roman" panose="02020603050405020304" pitchFamily="18" charset="0"/>
              </a:defRPr>
            </a:lvl4pPr>
            <a:lvl5pPr>
              <a:defRPr>
                <a:latin typeface="Times New Roman" panose="02020603050405020304" pitchFamily="18" charset="0"/>
                <a:ea typeface="DFKai-SB" panose="03000509000000000000" pitchFamily="49"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ea typeface="DFKai-SB" panose="03000509000000000000" pitchFamily="49" charset="-120"/>
                <a:cs typeface="Times New Roman" panose="02020603050405020304" pitchFamily="18" charset="0"/>
              </a:defRPr>
            </a:lvl1pPr>
          </a:lstStyle>
          <a:p>
            <a:fld id="{48A87A34-81AB-432B-8DAE-1953F412C126}" type="datetimeFigureOut">
              <a:rPr lang="en-US" smtClean="0"/>
              <a:pPr/>
              <a:t>12/3/22</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ea typeface="DFKai-SB" panose="03000509000000000000" pitchFamily="49" charset="-12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ea typeface="DFKai-SB" panose="03000509000000000000" pitchFamily="49" charset="-120"/>
                <a:cs typeface="Times New Roman" panose="02020603050405020304" pitchFamily="18" charset="0"/>
              </a:defRPr>
            </a:lvl1p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447191" y="2824269"/>
            <a:ext cx="4645152" cy="264445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412362" y="2821491"/>
            <a:ext cx="4645152" cy="263737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TW" altLang="en-US"/>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12/3/22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AE0DE6-9539-DEED-C101-F5B210B4E4C7}"/>
              </a:ext>
            </a:extLst>
          </p:cNvPr>
          <p:cNvSpPr>
            <a:spLocks noGrp="1"/>
          </p:cNvSpPr>
          <p:nvPr>
            <p:ph type="ctrTitle"/>
          </p:nvPr>
        </p:nvSpPr>
        <p:spPr/>
        <p:txBody>
          <a:bodyPr/>
          <a:lstStyle/>
          <a:p>
            <a:r>
              <a:rPr kumimoji="1" lang="en-US" altLang="zh-TW" dirty="0"/>
              <a:t>ALU_HW3 REPORT</a:t>
            </a:r>
            <a:endParaRPr kumimoji="1" lang="zh-TW" altLang="en-US" dirty="0"/>
          </a:p>
        </p:txBody>
      </p:sp>
      <p:sp>
        <p:nvSpPr>
          <p:cNvPr id="3" name="副標題 2">
            <a:extLst>
              <a:ext uri="{FF2B5EF4-FFF2-40B4-BE49-F238E27FC236}">
                <a16:creationId xmlns:a16="http://schemas.microsoft.com/office/drawing/2014/main" id="{AC41458A-C7EE-F164-858D-511371E3FB79}"/>
              </a:ext>
            </a:extLst>
          </p:cNvPr>
          <p:cNvSpPr>
            <a:spLocks noGrp="1"/>
          </p:cNvSpPr>
          <p:nvPr>
            <p:ph type="subTitle" idx="1"/>
          </p:nvPr>
        </p:nvSpPr>
        <p:spPr/>
        <p:txBody>
          <a:bodyPr/>
          <a:lstStyle/>
          <a:p>
            <a:r>
              <a:rPr kumimoji="1" lang="en-US" altLang="zh-TW" dirty="0"/>
              <a:t>M113040008 </a:t>
            </a:r>
            <a:r>
              <a:rPr kumimoji="1" lang="zh-TW" altLang="en-US" dirty="0">
                <a:latin typeface="DFKai-SB" panose="03000509000000000000" pitchFamily="49" charset="-120"/>
                <a:ea typeface="DFKai-SB" panose="03000509000000000000" pitchFamily="49" charset="-120"/>
                <a:cs typeface="DFKai-SB" panose="03000509000000000000" pitchFamily="49" charset="-120"/>
              </a:rPr>
              <a:t>丁泓哲</a:t>
            </a:r>
          </a:p>
        </p:txBody>
      </p:sp>
    </p:spTree>
    <p:extLst>
      <p:ext uri="{BB962C8B-B14F-4D97-AF65-F5344CB8AC3E}">
        <p14:creationId xmlns:p14="http://schemas.microsoft.com/office/powerpoint/2010/main" val="614593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D8A541-3EA4-9C5E-FC49-497DF435FC30}"/>
              </a:ext>
            </a:extLst>
          </p:cNvPr>
          <p:cNvSpPr>
            <a:spLocks noGrp="1"/>
          </p:cNvSpPr>
          <p:nvPr>
            <p:ph type="title"/>
          </p:nvPr>
        </p:nvSpPr>
        <p:spPr/>
        <p:txBody>
          <a:bodyPr/>
          <a:lstStyle/>
          <a:p>
            <a:r>
              <a:rPr kumimoji="1" lang="en-US" altLang="zh-TW" b="1" dirty="0" err="1">
                <a:solidFill>
                  <a:srgbClr val="000000"/>
                </a:solidFill>
              </a:rPr>
              <a:t>DP_pipe</a:t>
            </a:r>
            <a:endParaRPr kumimoji="1" lang="zh-TW" altLang="en-US" dirty="0"/>
          </a:p>
        </p:txBody>
      </p:sp>
      <p:graphicFrame>
        <p:nvGraphicFramePr>
          <p:cNvPr id="7" name="表格 7">
            <a:extLst>
              <a:ext uri="{FF2B5EF4-FFF2-40B4-BE49-F238E27FC236}">
                <a16:creationId xmlns:a16="http://schemas.microsoft.com/office/drawing/2014/main" id="{710D8E6C-7D77-F089-D27E-93A9D4EFCB98}"/>
              </a:ext>
            </a:extLst>
          </p:cNvPr>
          <p:cNvGraphicFramePr>
            <a:graphicFrameLocks noGrp="1"/>
          </p:cNvGraphicFramePr>
          <p:nvPr>
            <p:extLst>
              <p:ext uri="{D42A27DB-BD31-4B8C-83A1-F6EECF244321}">
                <p14:modId xmlns:p14="http://schemas.microsoft.com/office/powerpoint/2010/main" val="2637876859"/>
              </p:ext>
            </p:extLst>
          </p:nvPr>
        </p:nvGraphicFramePr>
        <p:xfrm>
          <a:off x="1075148" y="1981894"/>
          <a:ext cx="10221912" cy="4210600"/>
        </p:xfrm>
        <a:graphic>
          <a:graphicData uri="http://schemas.openxmlformats.org/drawingml/2006/table">
            <a:tbl>
              <a:tblPr firstRow="1" bandRow="1">
                <a:tableStyleId>{5C22544A-7EE6-4342-B048-85BDC9FD1C3A}</a:tableStyleId>
              </a:tblPr>
              <a:tblGrid>
                <a:gridCol w="2555478">
                  <a:extLst>
                    <a:ext uri="{9D8B030D-6E8A-4147-A177-3AD203B41FA5}">
                      <a16:colId xmlns:a16="http://schemas.microsoft.com/office/drawing/2014/main" val="835109714"/>
                    </a:ext>
                  </a:extLst>
                </a:gridCol>
                <a:gridCol w="2555478">
                  <a:extLst>
                    <a:ext uri="{9D8B030D-6E8A-4147-A177-3AD203B41FA5}">
                      <a16:colId xmlns:a16="http://schemas.microsoft.com/office/drawing/2014/main" val="3474148927"/>
                    </a:ext>
                  </a:extLst>
                </a:gridCol>
                <a:gridCol w="2555478">
                  <a:extLst>
                    <a:ext uri="{9D8B030D-6E8A-4147-A177-3AD203B41FA5}">
                      <a16:colId xmlns:a16="http://schemas.microsoft.com/office/drawing/2014/main" val="209622293"/>
                    </a:ext>
                  </a:extLst>
                </a:gridCol>
                <a:gridCol w="2555478">
                  <a:extLst>
                    <a:ext uri="{9D8B030D-6E8A-4147-A177-3AD203B41FA5}">
                      <a16:colId xmlns:a16="http://schemas.microsoft.com/office/drawing/2014/main" val="635747140"/>
                    </a:ext>
                  </a:extLst>
                </a:gridCol>
              </a:tblGrid>
              <a:tr h="464848">
                <a:tc>
                  <a:txBody>
                    <a:bodyPr/>
                    <a:lstStyle/>
                    <a:p>
                      <a:pPr algn="l"/>
                      <a:r>
                        <a:rPr lang="en" altLang="zh-TW" b="1" dirty="0">
                          <a:solidFill>
                            <a:schemeClr val="bg1"/>
                          </a:solidFill>
                          <a:effectLst/>
                          <a:latin typeface="PingFang TC" panose="020B0400000000000000" pitchFamily="34" charset="-120"/>
                          <a:ea typeface="PingFang TC" panose="020B0400000000000000" pitchFamily="34" charset="-120"/>
                        </a:rPr>
                        <a:t>FMA_pipe </a:t>
                      </a:r>
                      <a:r>
                        <a:rPr lang="zh-TW" altLang="en-US" b="1" dirty="0">
                          <a:solidFill>
                            <a:schemeClr val="bg1"/>
                          </a:solidFill>
                          <a:effectLst/>
                          <a:latin typeface="PingFang TC" panose="020B0400000000000000" pitchFamily="34" charset="-120"/>
                          <a:ea typeface="PingFang TC" panose="020B0400000000000000" pitchFamily="34" charset="-120"/>
                        </a:rPr>
                        <a:t>比較表</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Area Optimization</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Timing Optimization</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Mid Optimization</a:t>
                      </a:r>
                      <a:endParaRPr lang="zh-TW" altLang="en-US" dirty="0">
                        <a:solidFill>
                          <a:schemeClr val="bg1"/>
                        </a:solidFill>
                      </a:endParaRPr>
                    </a:p>
                  </a:txBody>
                  <a:tcPr/>
                </a:tc>
                <a:extLst>
                  <a:ext uri="{0D108BD9-81ED-4DB2-BD59-A6C34878D82A}">
                    <a16:rowId xmlns:a16="http://schemas.microsoft.com/office/drawing/2014/main" val="3281905530"/>
                  </a:ext>
                </a:extLst>
              </a:tr>
              <a:tr h="491816">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Delay (ns)</a:t>
                      </a:r>
                      <a:endParaRPr lang="zh-TW" altLang="en-US" dirty="0"/>
                    </a:p>
                  </a:txBody>
                  <a:tcPr/>
                </a:tc>
                <a:tc>
                  <a:txBody>
                    <a:bodyPr/>
                    <a:lstStyle/>
                    <a:p>
                      <a:pPr algn="l"/>
                      <a:r>
                        <a:rPr lang="en-US" altLang="zh-TW" dirty="0"/>
                        <a:t>6.75</a:t>
                      </a:r>
                      <a:endParaRPr lang="zh-TW" altLang="en-US" dirty="0"/>
                    </a:p>
                  </a:txBody>
                  <a:tcPr/>
                </a:tc>
                <a:tc>
                  <a:txBody>
                    <a:bodyPr/>
                    <a:lstStyle/>
                    <a:p>
                      <a:pPr algn="l"/>
                      <a:r>
                        <a:rPr lang="en" altLang="zh-TW" dirty="0">
                          <a:solidFill>
                            <a:srgbClr val="000000"/>
                          </a:solidFill>
                          <a:ea typeface="PingFang TC" panose="020B0400000000000000" pitchFamily="34" charset="-120"/>
                        </a:rPr>
                        <a:t>1.45</a:t>
                      </a:r>
                      <a:endParaRPr lang="zh-TW" altLang="en-US" dirty="0"/>
                    </a:p>
                  </a:txBody>
                  <a:tcPr/>
                </a:tc>
                <a:tc>
                  <a:txBody>
                    <a:bodyPr/>
                    <a:lstStyle/>
                    <a:p>
                      <a:pPr algn="l"/>
                      <a:r>
                        <a:rPr lang="en-US" altLang="zh-TW" dirty="0">
                          <a:solidFill>
                            <a:srgbClr val="000000"/>
                          </a:solidFill>
                          <a:ea typeface="PingFang TC" panose="020B0400000000000000" pitchFamily="34" charset="-120"/>
                        </a:rPr>
                        <a:t>4.10</a:t>
                      </a:r>
                      <a:endParaRPr lang="zh-TW" altLang="en-US" dirty="0"/>
                    </a:p>
                  </a:txBody>
                  <a:tcPr/>
                </a:tc>
                <a:extLst>
                  <a:ext uri="{0D108BD9-81ED-4DB2-BD59-A6C34878D82A}">
                    <a16:rowId xmlns:a16="http://schemas.microsoft.com/office/drawing/2014/main" val="362238677"/>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Latency (ns)</a:t>
                      </a:r>
                      <a:endParaRPr lang="zh-TW" altLang="en-US" dirty="0"/>
                    </a:p>
                  </a:txBody>
                  <a:tcPr/>
                </a:tc>
                <a:tc>
                  <a:txBody>
                    <a:bodyPr/>
                    <a:lstStyle/>
                    <a:p>
                      <a:pPr algn="l"/>
                      <a:r>
                        <a:rPr lang="en-US" altLang="zh-TW" dirty="0">
                          <a:solidFill>
                            <a:srgbClr val="000000"/>
                          </a:solidFill>
                          <a:ea typeface="PingFang TC" panose="020B0400000000000000" pitchFamily="34" charset="-120"/>
                        </a:rPr>
                        <a:t>23.625</a:t>
                      </a:r>
                      <a:endParaRPr lang="zh-TW" altLang="en-US" dirty="0"/>
                    </a:p>
                  </a:txBody>
                  <a:tcPr/>
                </a:tc>
                <a:tc>
                  <a:txBody>
                    <a:bodyPr/>
                    <a:lstStyle/>
                    <a:p>
                      <a:pPr algn="l"/>
                      <a:r>
                        <a:rPr lang="en-US" altLang="zh-TW" dirty="0">
                          <a:solidFill>
                            <a:srgbClr val="000000"/>
                          </a:solidFill>
                          <a:ea typeface="PingFang TC" panose="020B0400000000000000" pitchFamily="34" charset="-120"/>
                        </a:rPr>
                        <a:t>5.075</a:t>
                      </a:r>
                      <a:endParaRPr lang="zh-TW" altLang="en-US" dirty="0"/>
                    </a:p>
                  </a:txBody>
                  <a:tcPr/>
                </a:tc>
                <a:tc>
                  <a:txBody>
                    <a:bodyPr/>
                    <a:lstStyle/>
                    <a:p>
                      <a:pPr algn="l"/>
                      <a:r>
                        <a:rPr lang="en-US" altLang="zh-TW" dirty="0">
                          <a:solidFill>
                            <a:srgbClr val="000000"/>
                          </a:solidFill>
                          <a:ea typeface="PingFang TC" panose="020B0400000000000000" pitchFamily="34" charset="-120"/>
                        </a:rPr>
                        <a:t>14.35</a:t>
                      </a:r>
                      <a:endParaRPr lang="zh-TW" altLang="en-US" dirty="0"/>
                    </a:p>
                  </a:txBody>
                  <a:tcPr/>
                </a:tc>
                <a:extLst>
                  <a:ext uri="{0D108BD9-81ED-4DB2-BD59-A6C34878D82A}">
                    <a16:rowId xmlns:a16="http://schemas.microsoft.com/office/drawing/2014/main" val="351420019"/>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Total area (u m^2)</a:t>
                      </a:r>
                      <a:endParaRPr lang="zh-TW" altLang="en-US" dirty="0"/>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21752.614271</a:t>
                      </a:r>
                      <a:endParaRPr lang="zh-TW" altLang="en-US" dirty="0"/>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31184.999548</a:t>
                      </a:r>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22350.459103</a:t>
                      </a:r>
                      <a:endParaRPr lang="zh-TW" altLang="en-US" dirty="0"/>
                    </a:p>
                  </a:txBody>
                  <a:tcPr>
                    <a:solidFill>
                      <a:schemeClr val="accent1">
                        <a:lumMod val="40000"/>
                        <a:lumOff val="60000"/>
                      </a:schemeClr>
                    </a:solidFill>
                  </a:tcPr>
                </a:tc>
                <a:extLst>
                  <a:ext uri="{0D108BD9-81ED-4DB2-BD59-A6C34878D82A}">
                    <a16:rowId xmlns:a16="http://schemas.microsoft.com/office/drawing/2014/main" val="594496211"/>
                  </a:ext>
                </a:extLst>
              </a:tr>
              <a:tr h="464848">
                <a:tc>
                  <a:txBody>
                    <a:bodyPr/>
                    <a:lstStyle/>
                    <a:p>
                      <a:pPr algn="ctr"/>
                      <a:r>
                        <a:rPr lang="en-US" altLang="zh-TW" dirty="0"/>
                        <a:t>Cl</a:t>
                      </a:r>
                      <a:endParaRPr lang="zh-TW" altLang="en-US" dirty="0"/>
                    </a:p>
                  </a:txBody>
                  <a:tcPr>
                    <a:solidFill>
                      <a:schemeClr val="accent1">
                        <a:lumMod val="40000"/>
                        <a:lumOff val="60000"/>
                      </a:schemeClr>
                    </a:solidFill>
                  </a:tcPr>
                </a:tc>
                <a:tc>
                  <a:txBody>
                    <a:bodyPr/>
                    <a:lstStyle/>
                    <a:p>
                      <a:pPr algn="l"/>
                      <a:r>
                        <a:rPr lang="en-US" altLang="zh-TW" dirty="0"/>
                        <a:t>18320.223241</a:t>
                      </a:r>
                    </a:p>
                  </a:txBody>
                  <a:tcPr>
                    <a:solidFill>
                      <a:schemeClr val="accent1">
                        <a:lumMod val="40000"/>
                        <a:lumOff val="60000"/>
                      </a:schemeClr>
                    </a:solidFill>
                  </a:tcPr>
                </a:tc>
                <a:tc>
                  <a:txBody>
                    <a:bodyPr/>
                    <a:lstStyle/>
                    <a:p>
                      <a:pPr algn="l"/>
                      <a:r>
                        <a:rPr lang="en-US" altLang="zh-TW" dirty="0"/>
                        <a:t>27700.444491</a:t>
                      </a:r>
                      <a:endParaRPr lang="zh-TW" altLang="en-US" dirty="0"/>
                    </a:p>
                  </a:txBody>
                  <a:tcPr>
                    <a:solidFill>
                      <a:schemeClr val="accent1">
                        <a:lumMod val="40000"/>
                        <a:lumOff val="60000"/>
                      </a:schemeClr>
                    </a:solidFill>
                  </a:tcPr>
                </a:tc>
                <a:tc>
                  <a:txBody>
                    <a:bodyPr/>
                    <a:lstStyle/>
                    <a:p>
                      <a:pPr algn="l"/>
                      <a:r>
                        <a:rPr lang="en-US" altLang="zh-TW" dirty="0"/>
                        <a:t>18915.800072</a:t>
                      </a:r>
                      <a:endParaRPr lang="zh-TW" altLang="en-US" dirty="0"/>
                    </a:p>
                  </a:txBody>
                  <a:tcPr>
                    <a:solidFill>
                      <a:schemeClr val="accent1">
                        <a:lumMod val="40000"/>
                        <a:lumOff val="60000"/>
                      </a:schemeClr>
                    </a:solidFill>
                  </a:tcPr>
                </a:tc>
                <a:extLst>
                  <a:ext uri="{0D108BD9-81ED-4DB2-BD59-A6C34878D82A}">
                    <a16:rowId xmlns:a16="http://schemas.microsoft.com/office/drawing/2014/main" val="3788845291"/>
                  </a:ext>
                </a:extLst>
              </a:tr>
              <a:tr h="464848">
                <a:tc>
                  <a:txBody>
                    <a:bodyPr/>
                    <a:lstStyle/>
                    <a:p>
                      <a:pPr algn="ctr"/>
                      <a:r>
                        <a:rPr lang="en-US" altLang="zh-TW" dirty="0" err="1"/>
                        <a:t>Sl</a:t>
                      </a:r>
                      <a:endParaRPr lang="zh-TW" altLang="en-US" dirty="0"/>
                    </a:p>
                  </a:txBody>
                  <a:tcPr>
                    <a:solidFill>
                      <a:schemeClr val="accent1">
                        <a:lumMod val="40000"/>
                        <a:lumOff val="60000"/>
                      </a:schemeClr>
                    </a:solidFill>
                  </a:tcPr>
                </a:tc>
                <a:tc>
                  <a:txBody>
                    <a:bodyPr/>
                    <a:lstStyle/>
                    <a:p>
                      <a:pPr algn="l"/>
                      <a:r>
                        <a:rPr lang="en-US" altLang="zh-TW" dirty="0"/>
                        <a:t>3432.391030</a:t>
                      </a:r>
                      <a:endParaRPr lang="zh-TW" altLang="en-US" dirty="0"/>
                    </a:p>
                  </a:txBody>
                  <a:tcPr>
                    <a:solidFill>
                      <a:schemeClr val="accent1">
                        <a:lumMod val="40000"/>
                        <a:lumOff val="60000"/>
                      </a:schemeClr>
                    </a:solidFill>
                  </a:tcPr>
                </a:tc>
                <a:tc>
                  <a:txBody>
                    <a:bodyPr/>
                    <a:lstStyle/>
                    <a:p>
                      <a:pPr algn="l"/>
                      <a:r>
                        <a:rPr lang="en-US" altLang="zh-TW" dirty="0"/>
                        <a:t>3484.555057</a:t>
                      </a:r>
                      <a:endParaRPr lang="zh-TW" altLang="en-US" dirty="0"/>
                    </a:p>
                  </a:txBody>
                  <a:tcPr>
                    <a:solidFill>
                      <a:schemeClr val="accent1">
                        <a:lumMod val="40000"/>
                        <a:lumOff val="60000"/>
                      </a:schemeClr>
                    </a:solidFill>
                  </a:tcPr>
                </a:tc>
                <a:tc>
                  <a:txBody>
                    <a:bodyPr/>
                    <a:lstStyle/>
                    <a:p>
                      <a:pPr algn="l"/>
                      <a:r>
                        <a:rPr lang="en-US" altLang="zh-TW" dirty="0"/>
                        <a:t>3434.659031</a:t>
                      </a:r>
                    </a:p>
                  </a:txBody>
                  <a:tcPr>
                    <a:solidFill>
                      <a:schemeClr val="accent1">
                        <a:lumMod val="40000"/>
                        <a:lumOff val="60000"/>
                      </a:schemeClr>
                    </a:solidFill>
                  </a:tcPr>
                </a:tc>
                <a:extLst>
                  <a:ext uri="{0D108BD9-81ED-4DB2-BD59-A6C34878D82A}">
                    <a16:rowId xmlns:a16="http://schemas.microsoft.com/office/drawing/2014/main" val="3291601467"/>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Total power (W)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1.1292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5.7713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 1.7064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extLst>
                  <a:ext uri="{0D108BD9-81ED-4DB2-BD59-A6C34878D82A}">
                    <a16:rowId xmlns:a16="http://schemas.microsoft.com/office/drawing/2014/main" val="4017080628"/>
                  </a:ext>
                </a:extLst>
              </a:tr>
              <a:tr h="464848">
                <a:tc>
                  <a:txBody>
                    <a:bodyPr/>
                    <a:lstStyle/>
                    <a:p>
                      <a:pPr algn="ctr"/>
                      <a:r>
                        <a:rPr lang="en-US" altLang="zh-TW" dirty="0"/>
                        <a:t>Dynamic</a:t>
                      </a:r>
                      <a:endParaRPr lang="zh-TW" altLang="en-US" dirty="0"/>
                    </a:p>
                  </a:txBody>
                  <a:tcPr>
                    <a:solidFill>
                      <a:schemeClr val="accent3">
                        <a:lumMod val="40000"/>
                        <a:lumOff val="60000"/>
                      </a:schemeClr>
                    </a:solidFill>
                  </a:tcPr>
                </a:tc>
                <a:tc>
                  <a:txBody>
                    <a:bodyPr/>
                    <a:lstStyle/>
                    <a:p>
                      <a:pPr algn="l"/>
                      <a:r>
                        <a:rPr lang="en-US" altLang="zh-TW" dirty="0"/>
                        <a:t>919.9664 </a:t>
                      </a:r>
                      <a:r>
                        <a:rPr lang="en-US" altLang="zh-TW" dirty="0" err="1"/>
                        <a:t>uW</a:t>
                      </a:r>
                      <a:endParaRPr lang="en-US" altLang="zh-TW" dirty="0"/>
                    </a:p>
                  </a:txBody>
                  <a:tcPr>
                    <a:solidFill>
                      <a:schemeClr val="accent3">
                        <a:lumMod val="40000"/>
                        <a:lumOff val="60000"/>
                      </a:schemeClr>
                    </a:solidFill>
                  </a:tcPr>
                </a:tc>
                <a:tc>
                  <a:txBody>
                    <a:bodyPr/>
                    <a:lstStyle/>
                    <a:p>
                      <a:pPr algn="l"/>
                      <a:r>
                        <a:rPr lang="en-US" altLang="zh-TW" dirty="0"/>
                        <a:t> 5.3579 </a:t>
                      </a:r>
                      <a:r>
                        <a:rPr lang="en-US" altLang="zh-TW" dirty="0" err="1"/>
                        <a:t>mW</a:t>
                      </a:r>
                      <a:endParaRPr lang="zh-TW" altLang="en-US" dirty="0"/>
                    </a:p>
                  </a:txBody>
                  <a:tcPr>
                    <a:solidFill>
                      <a:schemeClr val="accent3">
                        <a:lumMod val="40000"/>
                        <a:lumOff val="60000"/>
                      </a:schemeClr>
                    </a:solidFill>
                  </a:tcPr>
                </a:tc>
                <a:tc>
                  <a:txBody>
                    <a:bodyPr/>
                    <a:lstStyle/>
                    <a:p>
                      <a:pPr algn="l"/>
                      <a:r>
                        <a:rPr lang="en-US" altLang="zh-TW" dirty="0"/>
                        <a:t>1.4906 </a:t>
                      </a:r>
                      <a:r>
                        <a:rPr lang="en-US" altLang="zh-TW" dirty="0" err="1"/>
                        <a:t>mW</a:t>
                      </a:r>
                      <a:r>
                        <a:rPr lang="en-US" altLang="zh-TW" dirty="0"/>
                        <a:t> </a:t>
                      </a:r>
                      <a:endParaRPr lang="zh-TW" altLang="en-US" dirty="0"/>
                    </a:p>
                  </a:txBody>
                  <a:tcPr>
                    <a:solidFill>
                      <a:schemeClr val="accent3">
                        <a:lumMod val="40000"/>
                        <a:lumOff val="60000"/>
                      </a:schemeClr>
                    </a:solidFill>
                  </a:tcPr>
                </a:tc>
                <a:extLst>
                  <a:ext uri="{0D108BD9-81ED-4DB2-BD59-A6C34878D82A}">
                    <a16:rowId xmlns:a16="http://schemas.microsoft.com/office/drawing/2014/main" val="505963144"/>
                  </a:ext>
                </a:extLst>
              </a:tr>
              <a:tr h="464848">
                <a:tc>
                  <a:txBody>
                    <a:bodyPr/>
                    <a:lstStyle/>
                    <a:p>
                      <a:pPr algn="ctr"/>
                      <a:r>
                        <a:rPr lang="en-US" altLang="zh-TW" dirty="0"/>
                        <a:t>leakage</a:t>
                      </a:r>
                      <a:endParaRPr lang="zh-TW" altLang="en-US" dirty="0"/>
                    </a:p>
                  </a:txBody>
                  <a:tcPr>
                    <a:solidFill>
                      <a:schemeClr val="accent3">
                        <a:lumMod val="40000"/>
                        <a:lumOff val="60000"/>
                      </a:schemeClr>
                    </a:solidFill>
                  </a:tcPr>
                </a:tc>
                <a:tc>
                  <a:txBody>
                    <a:bodyPr/>
                    <a:lstStyle/>
                    <a:p>
                      <a:pPr algn="l"/>
                      <a:r>
                        <a:rPr lang="en-US" altLang="zh-TW" dirty="0"/>
                        <a:t>209.2351 </a:t>
                      </a:r>
                      <a:r>
                        <a:rPr lang="en-US" altLang="zh-TW" dirty="0" err="1"/>
                        <a:t>uW</a:t>
                      </a:r>
                      <a:endParaRPr lang="zh-TW" altLang="en-US" dirty="0"/>
                    </a:p>
                  </a:txBody>
                  <a:tcPr>
                    <a:solidFill>
                      <a:schemeClr val="accent3">
                        <a:lumMod val="40000"/>
                        <a:lumOff val="60000"/>
                      </a:schemeClr>
                    </a:solidFill>
                  </a:tcPr>
                </a:tc>
                <a:tc>
                  <a:txBody>
                    <a:bodyPr/>
                    <a:lstStyle/>
                    <a:p>
                      <a:pPr algn="l"/>
                      <a:r>
                        <a:rPr lang="en-US" altLang="zh-TW" dirty="0"/>
                        <a:t>413.3948 </a:t>
                      </a:r>
                      <a:r>
                        <a:rPr lang="en-US" altLang="zh-TW" dirty="0" err="1"/>
                        <a:t>uW</a:t>
                      </a:r>
                      <a:endParaRPr lang="zh-TW" altLang="en-US" dirty="0"/>
                    </a:p>
                  </a:txBody>
                  <a:tcPr>
                    <a:solidFill>
                      <a:schemeClr val="accent3">
                        <a:lumMod val="40000"/>
                        <a:lumOff val="60000"/>
                      </a:schemeClr>
                    </a:solidFill>
                  </a:tcPr>
                </a:tc>
                <a:tc>
                  <a:txBody>
                    <a:bodyPr/>
                    <a:lstStyle/>
                    <a:p>
                      <a:pPr algn="l"/>
                      <a:r>
                        <a:rPr lang="en-US" altLang="zh-TW" dirty="0"/>
                        <a:t>215.8168 </a:t>
                      </a:r>
                      <a:r>
                        <a:rPr lang="en-US" altLang="zh-TW" dirty="0" err="1"/>
                        <a:t>uW</a:t>
                      </a:r>
                      <a:endParaRPr lang="zh-TW" altLang="en-US" dirty="0"/>
                    </a:p>
                  </a:txBody>
                  <a:tcPr>
                    <a:solidFill>
                      <a:schemeClr val="accent3">
                        <a:lumMod val="40000"/>
                        <a:lumOff val="60000"/>
                      </a:schemeClr>
                    </a:solidFill>
                  </a:tcPr>
                </a:tc>
                <a:extLst>
                  <a:ext uri="{0D108BD9-81ED-4DB2-BD59-A6C34878D82A}">
                    <a16:rowId xmlns:a16="http://schemas.microsoft.com/office/drawing/2014/main" val="1061575166"/>
                  </a:ext>
                </a:extLst>
              </a:tr>
            </a:tbl>
          </a:graphicData>
        </a:graphic>
      </p:graphicFrame>
    </p:spTree>
    <p:extLst>
      <p:ext uri="{BB962C8B-B14F-4D97-AF65-F5344CB8AC3E}">
        <p14:creationId xmlns:p14="http://schemas.microsoft.com/office/powerpoint/2010/main" val="114836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47A45C-A6FB-A6A4-99E1-4CE6665C79AD}"/>
              </a:ext>
            </a:extLst>
          </p:cNvPr>
          <p:cNvSpPr>
            <a:spLocks noGrp="1"/>
          </p:cNvSpPr>
          <p:nvPr>
            <p:ph type="title"/>
          </p:nvPr>
        </p:nvSpPr>
        <p:spPr/>
        <p:txBody>
          <a:bodyPr/>
          <a:lstStyle/>
          <a:p>
            <a:r>
              <a:rPr kumimoji="1" lang="en-US" altLang="zh-TW" dirty="0"/>
              <a:t>CLOCK Gating </a:t>
            </a:r>
            <a:r>
              <a:rPr kumimoji="1" lang="zh-TW" altLang="en-US" dirty="0"/>
              <a:t>比例圖</a:t>
            </a:r>
          </a:p>
        </p:txBody>
      </p:sp>
      <p:pic>
        <p:nvPicPr>
          <p:cNvPr id="4" name="圖片 3">
            <a:extLst>
              <a:ext uri="{FF2B5EF4-FFF2-40B4-BE49-F238E27FC236}">
                <a16:creationId xmlns:a16="http://schemas.microsoft.com/office/drawing/2014/main" id="{398697F0-6BF8-A198-6220-76DACC65D496}"/>
              </a:ext>
            </a:extLst>
          </p:cNvPr>
          <p:cNvPicPr>
            <a:picLocks noChangeAspect="1"/>
          </p:cNvPicPr>
          <p:nvPr/>
        </p:nvPicPr>
        <p:blipFill>
          <a:blip r:embed="rId2"/>
          <a:stretch>
            <a:fillRect/>
          </a:stretch>
        </p:blipFill>
        <p:spPr>
          <a:xfrm>
            <a:off x="251236" y="1587648"/>
            <a:ext cx="6999418" cy="2093843"/>
          </a:xfrm>
          <a:prstGeom prst="rect">
            <a:avLst/>
          </a:prstGeom>
        </p:spPr>
      </p:pic>
      <p:pic>
        <p:nvPicPr>
          <p:cNvPr id="10" name="圖片 9">
            <a:extLst>
              <a:ext uri="{FF2B5EF4-FFF2-40B4-BE49-F238E27FC236}">
                <a16:creationId xmlns:a16="http://schemas.microsoft.com/office/drawing/2014/main" id="{9022E17C-83CE-9C54-7ED2-488902F70902}"/>
              </a:ext>
            </a:extLst>
          </p:cNvPr>
          <p:cNvPicPr>
            <a:picLocks noChangeAspect="1"/>
          </p:cNvPicPr>
          <p:nvPr/>
        </p:nvPicPr>
        <p:blipFill>
          <a:blip r:embed="rId3"/>
          <a:stretch>
            <a:fillRect/>
          </a:stretch>
        </p:blipFill>
        <p:spPr>
          <a:xfrm>
            <a:off x="7181589" y="0"/>
            <a:ext cx="5010411" cy="6858000"/>
          </a:xfrm>
          <a:prstGeom prst="rect">
            <a:avLst/>
          </a:prstGeom>
        </p:spPr>
      </p:pic>
      <p:sp>
        <p:nvSpPr>
          <p:cNvPr id="11" name="文字方塊 10">
            <a:extLst>
              <a:ext uri="{FF2B5EF4-FFF2-40B4-BE49-F238E27FC236}">
                <a16:creationId xmlns:a16="http://schemas.microsoft.com/office/drawing/2014/main" id="{6386138E-D15C-7070-12DC-DB8F138309D2}"/>
              </a:ext>
            </a:extLst>
          </p:cNvPr>
          <p:cNvSpPr txBox="1"/>
          <p:nvPr/>
        </p:nvSpPr>
        <p:spPr>
          <a:xfrm>
            <a:off x="1839558" y="4195482"/>
            <a:ext cx="5262979" cy="646331"/>
          </a:xfrm>
          <a:prstGeom prst="rect">
            <a:avLst/>
          </a:prstGeom>
          <a:noFill/>
        </p:spPr>
        <p:txBody>
          <a:bodyPr wrap="none" rtlCol="0">
            <a:spAutoFit/>
          </a:bodyPr>
          <a:lstStyle/>
          <a:p>
            <a:r>
              <a:rPr kumimoji="1" lang="zh-TW" altLang="en-US" dirty="0"/>
              <a:t>可以看到右圖在做半精度的運算時會有四個地方被</a:t>
            </a:r>
            <a:br>
              <a:rPr kumimoji="1" lang="en-US" altLang="zh-TW" dirty="0"/>
            </a:br>
            <a:r>
              <a:rPr kumimoji="1" lang="en-US" altLang="zh-TW" dirty="0"/>
              <a:t>clock gating</a:t>
            </a:r>
            <a:r>
              <a:rPr kumimoji="1" lang="zh-TW" altLang="en-US" dirty="0"/>
              <a:t>所關閉，功耗為零</a:t>
            </a:r>
          </a:p>
        </p:txBody>
      </p:sp>
    </p:spTree>
    <p:extLst>
      <p:ext uri="{BB962C8B-B14F-4D97-AF65-F5344CB8AC3E}">
        <p14:creationId xmlns:p14="http://schemas.microsoft.com/office/powerpoint/2010/main" val="264346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56204-FBC7-02A2-EB6F-199FD9EA6456}"/>
              </a:ext>
            </a:extLst>
          </p:cNvPr>
          <p:cNvSpPr>
            <a:spLocks noGrp="1"/>
          </p:cNvSpPr>
          <p:nvPr>
            <p:ph type="title"/>
          </p:nvPr>
        </p:nvSpPr>
        <p:spPr>
          <a:xfrm>
            <a:off x="1000165" y="387830"/>
            <a:ext cx="9603275" cy="1049235"/>
          </a:xfrm>
        </p:spPr>
        <p:txBody>
          <a:bodyPr/>
          <a:lstStyle/>
          <a:p>
            <a:r>
              <a:rPr kumimoji="1" lang="en-US" altLang="zh-TW" dirty="0"/>
              <a:t>Pre-SIM</a:t>
            </a:r>
            <a:r>
              <a:rPr kumimoji="1" lang="zh-TW" altLang="en-US" dirty="0"/>
              <a:t>波形圖</a:t>
            </a:r>
          </a:p>
        </p:txBody>
      </p:sp>
      <p:sp>
        <p:nvSpPr>
          <p:cNvPr id="8" name="文字方塊 7">
            <a:extLst>
              <a:ext uri="{FF2B5EF4-FFF2-40B4-BE49-F238E27FC236}">
                <a16:creationId xmlns:a16="http://schemas.microsoft.com/office/drawing/2014/main" id="{E6D5F567-8938-01C6-6C57-4B9F31518B41}"/>
              </a:ext>
            </a:extLst>
          </p:cNvPr>
          <p:cNvSpPr txBox="1"/>
          <p:nvPr/>
        </p:nvSpPr>
        <p:spPr>
          <a:xfrm>
            <a:off x="1428925" y="925282"/>
            <a:ext cx="9989097" cy="2031325"/>
          </a:xfrm>
          <a:prstGeom prst="rect">
            <a:avLst/>
          </a:prstGeom>
          <a:noFill/>
        </p:spPr>
        <p:txBody>
          <a:bodyPr wrap="square" rtlCol="0">
            <a:spAutoFit/>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因為是前測，所以輸出馬上就出現了，可以看到答案是幾乎答對的，有一些軟硬體誤差。</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而這個是有加入</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pipeline</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的版本，</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個</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stage</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中間用</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組</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register</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隔開，所以在第四個</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positive Edge </a:t>
            </a:r>
            <a:r>
              <a:rPr kumimoji="1" lang="en-US" altLang="zh-TW" dirty="0" err="1">
                <a:latin typeface="Times New Roman" panose="02020603050405020304" pitchFamily="18" charset="0"/>
                <a:ea typeface="標楷體" panose="03000509000000000000" pitchFamily="65" charset="-120"/>
                <a:cs typeface="Times New Roman" panose="02020603050405020304" pitchFamily="18" charset="0"/>
              </a:rPr>
              <a:t>clk</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後對應的答案才會出現。這邊可以看到答案和前面</a:t>
            </a:r>
            <a:r>
              <a:rPr kumimoji="1" lang="en-US" altLang="zh-TW" dirty="0" err="1">
                <a:latin typeface="Times New Roman" panose="02020603050405020304" pitchFamily="18" charset="0"/>
                <a:ea typeface="標楷體" panose="03000509000000000000" pitchFamily="65" charset="-120"/>
                <a:cs typeface="Times New Roman" panose="02020603050405020304" pitchFamily="18" charset="0"/>
              </a:rPr>
              <a:t>nonpipe</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版本的會是相同的。</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F1540CF8-3635-55A1-60EC-F4FBEB52AF86}"/>
              </a:ext>
            </a:extLst>
          </p:cNvPr>
          <p:cNvPicPr>
            <a:picLocks noChangeAspect="1"/>
          </p:cNvPicPr>
          <p:nvPr/>
        </p:nvPicPr>
        <p:blipFill>
          <a:blip r:embed="rId2"/>
          <a:stretch>
            <a:fillRect/>
          </a:stretch>
        </p:blipFill>
        <p:spPr>
          <a:xfrm>
            <a:off x="116175" y="2486299"/>
            <a:ext cx="11959650" cy="1292480"/>
          </a:xfrm>
          <a:prstGeom prst="rect">
            <a:avLst/>
          </a:prstGeom>
        </p:spPr>
      </p:pic>
      <p:sp>
        <p:nvSpPr>
          <p:cNvPr id="5" name="文字方塊 4">
            <a:extLst>
              <a:ext uri="{FF2B5EF4-FFF2-40B4-BE49-F238E27FC236}">
                <a16:creationId xmlns:a16="http://schemas.microsoft.com/office/drawing/2014/main" id="{16D73F1C-4BC5-207C-F03A-03492C921EF8}"/>
              </a:ext>
            </a:extLst>
          </p:cNvPr>
          <p:cNvSpPr txBox="1"/>
          <p:nvPr/>
        </p:nvSpPr>
        <p:spPr>
          <a:xfrm>
            <a:off x="614343" y="2083395"/>
            <a:ext cx="1629164" cy="369332"/>
          </a:xfrm>
          <a:prstGeom prst="rect">
            <a:avLst/>
          </a:prstGeom>
          <a:noFill/>
        </p:spPr>
        <p:txBody>
          <a:bodyPr wrap="none" rtlCol="0">
            <a:spAutoFit/>
          </a:bodyPr>
          <a:lstStyle/>
          <a:p>
            <a:r>
              <a:rPr kumimoji="1" lang="en-US" altLang="zh-TW" dirty="0"/>
              <a:t>Single Precision</a:t>
            </a:r>
            <a:endParaRPr kumimoji="1" lang="zh-TW" altLang="en-US" dirty="0"/>
          </a:p>
        </p:txBody>
      </p:sp>
      <p:sp>
        <p:nvSpPr>
          <p:cNvPr id="7" name="文字方塊 6">
            <a:extLst>
              <a:ext uri="{FF2B5EF4-FFF2-40B4-BE49-F238E27FC236}">
                <a16:creationId xmlns:a16="http://schemas.microsoft.com/office/drawing/2014/main" id="{8E4FD99D-A92B-39F6-8FDB-8CA0B1072161}"/>
              </a:ext>
            </a:extLst>
          </p:cNvPr>
          <p:cNvSpPr txBox="1"/>
          <p:nvPr/>
        </p:nvSpPr>
        <p:spPr>
          <a:xfrm>
            <a:off x="614343" y="3893685"/>
            <a:ext cx="1472070" cy="369332"/>
          </a:xfrm>
          <a:prstGeom prst="rect">
            <a:avLst/>
          </a:prstGeom>
          <a:noFill/>
        </p:spPr>
        <p:txBody>
          <a:bodyPr wrap="none" rtlCol="0">
            <a:spAutoFit/>
          </a:bodyPr>
          <a:lstStyle/>
          <a:p>
            <a:r>
              <a:rPr kumimoji="1" lang="en-US" altLang="zh-TW" dirty="0"/>
              <a:t>Half Precision</a:t>
            </a:r>
            <a:endParaRPr kumimoji="1" lang="zh-TW" altLang="en-US" dirty="0"/>
          </a:p>
        </p:txBody>
      </p:sp>
      <p:pic>
        <p:nvPicPr>
          <p:cNvPr id="10" name="圖片 9">
            <a:extLst>
              <a:ext uri="{FF2B5EF4-FFF2-40B4-BE49-F238E27FC236}">
                <a16:creationId xmlns:a16="http://schemas.microsoft.com/office/drawing/2014/main" id="{94099BD7-73FD-A5AB-3A1C-30896BF85320}"/>
              </a:ext>
            </a:extLst>
          </p:cNvPr>
          <p:cNvPicPr>
            <a:picLocks noChangeAspect="1"/>
          </p:cNvPicPr>
          <p:nvPr/>
        </p:nvPicPr>
        <p:blipFill>
          <a:blip r:embed="rId3"/>
          <a:stretch>
            <a:fillRect/>
          </a:stretch>
        </p:blipFill>
        <p:spPr>
          <a:xfrm>
            <a:off x="116174" y="4324133"/>
            <a:ext cx="11959650" cy="1309142"/>
          </a:xfrm>
          <a:prstGeom prst="rect">
            <a:avLst/>
          </a:prstGeom>
        </p:spPr>
      </p:pic>
    </p:spTree>
    <p:extLst>
      <p:ext uri="{BB962C8B-B14F-4D97-AF65-F5344CB8AC3E}">
        <p14:creationId xmlns:p14="http://schemas.microsoft.com/office/powerpoint/2010/main" val="275026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DB5F9F-2AA6-2528-788C-C4E39ADD4D0A}"/>
              </a:ext>
            </a:extLst>
          </p:cNvPr>
          <p:cNvSpPr>
            <a:spLocks noGrp="1"/>
          </p:cNvSpPr>
          <p:nvPr>
            <p:ph type="title"/>
          </p:nvPr>
        </p:nvSpPr>
        <p:spPr>
          <a:xfrm>
            <a:off x="814971" y="503577"/>
            <a:ext cx="9603275" cy="1049235"/>
          </a:xfrm>
        </p:spPr>
        <p:txBody>
          <a:bodyPr/>
          <a:lstStyle/>
          <a:p>
            <a:r>
              <a:rPr kumimoji="1" lang="en-US" altLang="zh-TW" dirty="0"/>
              <a:t>POST-SIM</a:t>
            </a:r>
            <a:r>
              <a:rPr kumimoji="1" lang="zh-TW" altLang="en-US" dirty="0"/>
              <a:t>波形圖</a:t>
            </a:r>
          </a:p>
        </p:txBody>
      </p:sp>
      <p:sp>
        <p:nvSpPr>
          <p:cNvPr id="6" name="文字方塊 5">
            <a:extLst>
              <a:ext uri="{FF2B5EF4-FFF2-40B4-BE49-F238E27FC236}">
                <a16:creationId xmlns:a16="http://schemas.microsoft.com/office/drawing/2014/main" id="{3A45E392-9597-4F50-244A-29B0BF22BA96}"/>
              </a:ext>
            </a:extLst>
          </p:cNvPr>
          <p:cNvSpPr txBox="1"/>
          <p:nvPr/>
        </p:nvSpPr>
        <p:spPr>
          <a:xfrm>
            <a:off x="4285807" y="952647"/>
            <a:ext cx="7411341" cy="1200329"/>
          </a:xfrm>
          <a:prstGeom prst="rect">
            <a:avLst/>
          </a:prstGeom>
          <a:noFill/>
        </p:spPr>
        <p:txBody>
          <a:bodyPr wrap="square" rtlCol="0">
            <a:spAutoFit/>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後測時因為已經加入了</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Delay</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，所以組合邏輯計算會在資料剛進來的時候持續一段時間才穩定。其餘的結果則和</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Pre-sim</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差不多</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kumimoji="1" lang="zh-TW" altLang="en-US" dirty="0"/>
          </a:p>
        </p:txBody>
      </p:sp>
      <p:pic>
        <p:nvPicPr>
          <p:cNvPr id="5" name="圖片 4">
            <a:extLst>
              <a:ext uri="{FF2B5EF4-FFF2-40B4-BE49-F238E27FC236}">
                <a16:creationId xmlns:a16="http://schemas.microsoft.com/office/drawing/2014/main" id="{163FD412-F828-B333-8F62-37FD9F1F055B}"/>
              </a:ext>
            </a:extLst>
          </p:cNvPr>
          <p:cNvPicPr>
            <a:picLocks noChangeAspect="1"/>
          </p:cNvPicPr>
          <p:nvPr/>
        </p:nvPicPr>
        <p:blipFill>
          <a:blip r:embed="rId2"/>
          <a:stretch>
            <a:fillRect/>
          </a:stretch>
        </p:blipFill>
        <p:spPr>
          <a:xfrm>
            <a:off x="75302" y="4438557"/>
            <a:ext cx="12041393" cy="1616468"/>
          </a:xfrm>
          <a:prstGeom prst="rect">
            <a:avLst/>
          </a:prstGeom>
        </p:spPr>
      </p:pic>
      <p:sp>
        <p:nvSpPr>
          <p:cNvPr id="7" name="文字方塊 6">
            <a:extLst>
              <a:ext uri="{FF2B5EF4-FFF2-40B4-BE49-F238E27FC236}">
                <a16:creationId xmlns:a16="http://schemas.microsoft.com/office/drawing/2014/main" id="{324AC05B-21A8-AD32-57A6-5D94402D97C1}"/>
              </a:ext>
            </a:extLst>
          </p:cNvPr>
          <p:cNvSpPr txBox="1"/>
          <p:nvPr/>
        </p:nvSpPr>
        <p:spPr>
          <a:xfrm>
            <a:off x="494852" y="1931778"/>
            <a:ext cx="1629164" cy="369332"/>
          </a:xfrm>
          <a:prstGeom prst="rect">
            <a:avLst/>
          </a:prstGeom>
          <a:noFill/>
        </p:spPr>
        <p:txBody>
          <a:bodyPr wrap="none" rtlCol="0">
            <a:spAutoFit/>
          </a:bodyPr>
          <a:lstStyle/>
          <a:p>
            <a:r>
              <a:rPr kumimoji="1" lang="en-US" altLang="zh-TW" dirty="0"/>
              <a:t>Single Precision</a:t>
            </a:r>
            <a:endParaRPr kumimoji="1" lang="zh-TW" altLang="en-US" dirty="0"/>
          </a:p>
        </p:txBody>
      </p:sp>
      <p:sp>
        <p:nvSpPr>
          <p:cNvPr id="8" name="文字方塊 7">
            <a:extLst>
              <a:ext uri="{FF2B5EF4-FFF2-40B4-BE49-F238E27FC236}">
                <a16:creationId xmlns:a16="http://schemas.microsoft.com/office/drawing/2014/main" id="{F30EA3F4-5651-AED6-5211-CB8D30F49B50}"/>
              </a:ext>
            </a:extLst>
          </p:cNvPr>
          <p:cNvSpPr txBox="1"/>
          <p:nvPr/>
        </p:nvSpPr>
        <p:spPr>
          <a:xfrm>
            <a:off x="494852" y="4069225"/>
            <a:ext cx="1472070" cy="369332"/>
          </a:xfrm>
          <a:prstGeom prst="rect">
            <a:avLst/>
          </a:prstGeom>
          <a:noFill/>
        </p:spPr>
        <p:txBody>
          <a:bodyPr wrap="none" rtlCol="0">
            <a:spAutoFit/>
          </a:bodyPr>
          <a:lstStyle/>
          <a:p>
            <a:r>
              <a:rPr kumimoji="1" lang="en-US" altLang="zh-TW" dirty="0"/>
              <a:t>Half Precision</a:t>
            </a:r>
            <a:endParaRPr kumimoji="1" lang="zh-TW" altLang="en-US" dirty="0"/>
          </a:p>
        </p:txBody>
      </p:sp>
      <p:pic>
        <p:nvPicPr>
          <p:cNvPr id="10" name="圖片 9">
            <a:extLst>
              <a:ext uri="{FF2B5EF4-FFF2-40B4-BE49-F238E27FC236}">
                <a16:creationId xmlns:a16="http://schemas.microsoft.com/office/drawing/2014/main" id="{764629C9-7B53-FF01-58EE-02D0960B262B}"/>
              </a:ext>
            </a:extLst>
          </p:cNvPr>
          <p:cNvPicPr>
            <a:picLocks noChangeAspect="1"/>
          </p:cNvPicPr>
          <p:nvPr/>
        </p:nvPicPr>
        <p:blipFill>
          <a:blip r:embed="rId3"/>
          <a:stretch>
            <a:fillRect/>
          </a:stretch>
        </p:blipFill>
        <p:spPr>
          <a:xfrm>
            <a:off x="75303" y="2384063"/>
            <a:ext cx="12041392" cy="1606103"/>
          </a:xfrm>
          <a:prstGeom prst="rect">
            <a:avLst/>
          </a:prstGeom>
        </p:spPr>
      </p:pic>
    </p:spTree>
    <p:extLst>
      <p:ext uri="{BB962C8B-B14F-4D97-AF65-F5344CB8AC3E}">
        <p14:creationId xmlns:p14="http://schemas.microsoft.com/office/powerpoint/2010/main" val="333358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9DDC6B-44E7-F64A-6CB1-5029854741DD}"/>
              </a:ext>
            </a:extLst>
          </p:cNvPr>
          <p:cNvSpPr>
            <a:spLocks noGrp="1"/>
          </p:cNvSpPr>
          <p:nvPr>
            <p:ph type="title"/>
          </p:nvPr>
        </p:nvSpPr>
        <p:spPr>
          <a:xfrm>
            <a:off x="405115" y="804519"/>
            <a:ext cx="10649740" cy="1049235"/>
          </a:xfrm>
        </p:spPr>
        <p:txBody>
          <a:bodyPr>
            <a:normAutofit/>
          </a:bodyPr>
          <a:lstStyle/>
          <a:p>
            <a:r>
              <a:rPr kumimoji="1" lang="en-US" altLang="zh-TW" dirty="0" err="1"/>
              <a:t>DP_pipe</a:t>
            </a:r>
            <a:r>
              <a:rPr kumimoji="1" lang="zh-TW" altLang="en-US" dirty="0"/>
              <a:t> 後測驗證結果</a:t>
            </a:r>
            <a:r>
              <a:rPr kumimoji="1" lang="en-US" altLang="zh-TW" dirty="0"/>
              <a:t>	</a:t>
            </a:r>
            <a:endParaRPr kumimoji="1" lang="zh-TW" altLang="en-US" dirty="0"/>
          </a:p>
        </p:txBody>
      </p:sp>
      <p:sp>
        <p:nvSpPr>
          <p:cNvPr id="4" name="內容版面配置區 3">
            <a:extLst>
              <a:ext uri="{FF2B5EF4-FFF2-40B4-BE49-F238E27FC236}">
                <a16:creationId xmlns:a16="http://schemas.microsoft.com/office/drawing/2014/main" id="{4CC5550B-0CDB-3A1C-72AB-22E0978778D0}"/>
              </a:ext>
            </a:extLst>
          </p:cNvPr>
          <p:cNvSpPr>
            <a:spLocks noGrp="1"/>
          </p:cNvSpPr>
          <p:nvPr>
            <p:ph idx="1"/>
          </p:nvPr>
        </p:nvSpPr>
        <p:spPr>
          <a:xfrm>
            <a:off x="405115" y="2282098"/>
            <a:ext cx="4131640" cy="3450613"/>
          </a:xfrm>
        </p:spPr>
        <p:txBody>
          <a:bodyPr/>
          <a:lstStyle/>
          <a:p>
            <a:r>
              <a:rPr lang="zh-TW" altLang="en-US" dirty="0"/>
              <a:t>左邊是半精度右邊是全精度</a:t>
            </a:r>
            <a:endParaRPr lang="en-US" altLang="zh-TW" dirty="0"/>
          </a:p>
          <a:p>
            <a:r>
              <a:rPr lang="zh-TW" altLang="en-US" dirty="0"/>
              <a:t>有</a:t>
            </a:r>
            <a:r>
              <a:rPr lang="en-US" altLang="zh-TW" dirty="0"/>
              <a:t>pipeline</a:t>
            </a:r>
            <a:r>
              <a:rPr lang="zh-TW" altLang="en-US" dirty="0"/>
              <a:t>版本和</a:t>
            </a:r>
            <a:r>
              <a:rPr lang="en-US" altLang="zh-TW" dirty="0" err="1"/>
              <a:t>nonpipeline</a:t>
            </a:r>
            <a:r>
              <a:rPr lang="zh-TW" altLang="en-US" dirty="0"/>
              <a:t>版本的最大誤差都一樣</a:t>
            </a:r>
            <a:endParaRPr lang="en-US" altLang="zh-TW" dirty="0"/>
          </a:p>
          <a:p>
            <a:r>
              <a:rPr lang="zh-TW" altLang="en-US" dirty="0"/>
              <a:t>代表兩種設計結果都沒有差別</a:t>
            </a:r>
            <a:endParaRPr lang="en-US" altLang="zh-TW" dirty="0"/>
          </a:p>
          <a:p>
            <a:r>
              <a:rPr lang="zh-TW" altLang="en-US" dirty="0"/>
              <a:t>相對誤差都非常的小</a:t>
            </a:r>
            <a:endParaRPr lang="en-US" altLang="zh-TW" dirty="0"/>
          </a:p>
          <a:p>
            <a:endParaRPr lang="en-US" altLang="zh-TW" dirty="0"/>
          </a:p>
        </p:txBody>
      </p:sp>
      <p:pic>
        <p:nvPicPr>
          <p:cNvPr id="5" name="圖片 4">
            <a:extLst>
              <a:ext uri="{FF2B5EF4-FFF2-40B4-BE49-F238E27FC236}">
                <a16:creationId xmlns:a16="http://schemas.microsoft.com/office/drawing/2014/main" id="{B551F2D4-C8E6-C377-87AC-F52514D5EAD7}"/>
              </a:ext>
            </a:extLst>
          </p:cNvPr>
          <p:cNvPicPr>
            <a:picLocks noChangeAspect="1"/>
          </p:cNvPicPr>
          <p:nvPr/>
        </p:nvPicPr>
        <p:blipFill>
          <a:blip r:embed="rId2"/>
          <a:stretch>
            <a:fillRect/>
          </a:stretch>
        </p:blipFill>
        <p:spPr>
          <a:xfrm>
            <a:off x="8030639" y="0"/>
            <a:ext cx="4161361" cy="6858000"/>
          </a:xfrm>
          <a:prstGeom prst="rect">
            <a:avLst/>
          </a:prstGeom>
        </p:spPr>
      </p:pic>
      <p:pic>
        <p:nvPicPr>
          <p:cNvPr id="8" name="圖片 7">
            <a:extLst>
              <a:ext uri="{FF2B5EF4-FFF2-40B4-BE49-F238E27FC236}">
                <a16:creationId xmlns:a16="http://schemas.microsoft.com/office/drawing/2014/main" id="{0A3C23AE-75CF-7ADA-5A59-66F767130547}"/>
              </a:ext>
            </a:extLst>
          </p:cNvPr>
          <p:cNvPicPr>
            <a:picLocks noChangeAspect="1"/>
          </p:cNvPicPr>
          <p:nvPr/>
        </p:nvPicPr>
        <p:blipFill>
          <a:blip r:embed="rId3"/>
          <a:stretch>
            <a:fillRect/>
          </a:stretch>
        </p:blipFill>
        <p:spPr>
          <a:xfrm>
            <a:off x="4533757" y="172887"/>
            <a:ext cx="3499881" cy="5865541"/>
          </a:xfrm>
          <a:prstGeom prst="rect">
            <a:avLst/>
          </a:prstGeom>
        </p:spPr>
      </p:pic>
    </p:spTree>
    <p:extLst>
      <p:ext uri="{BB962C8B-B14F-4D97-AF65-F5344CB8AC3E}">
        <p14:creationId xmlns:p14="http://schemas.microsoft.com/office/powerpoint/2010/main" val="100583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936BB-927C-125D-A444-12889434E5B5}"/>
              </a:ext>
            </a:extLst>
          </p:cNvPr>
          <p:cNvSpPr>
            <a:spLocks noGrp="1"/>
          </p:cNvSpPr>
          <p:nvPr>
            <p:ph type="title"/>
          </p:nvPr>
        </p:nvSpPr>
        <p:spPr/>
        <p:txBody>
          <a:bodyPr/>
          <a:lstStyle/>
          <a:p>
            <a:r>
              <a:rPr kumimoji="1" lang="zh-TW" altLang="en-US" dirty="0">
                <a:latin typeface="DFKai-SB" panose="03000509000000000000" pitchFamily="49" charset="-120"/>
                <a:ea typeface="DFKai-SB" panose="03000509000000000000" pitchFamily="49" charset="-120"/>
                <a:cs typeface="DFKai-SB" panose="03000509000000000000" pitchFamily="49" charset="-120"/>
              </a:rPr>
              <a:t>總比較</a:t>
            </a:r>
          </a:p>
        </p:txBody>
      </p:sp>
      <p:sp>
        <p:nvSpPr>
          <p:cNvPr id="5" name="文字方塊 4">
            <a:extLst>
              <a:ext uri="{FF2B5EF4-FFF2-40B4-BE49-F238E27FC236}">
                <a16:creationId xmlns:a16="http://schemas.microsoft.com/office/drawing/2014/main" id="{AD5EE5FE-278D-5BA4-9B46-B259B6667FBD}"/>
              </a:ext>
            </a:extLst>
          </p:cNvPr>
          <p:cNvSpPr txBox="1"/>
          <p:nvPr/>
        </p:nvSpPr>
        <p:spPr>
          <a:xfrm>
            <a:off x="305685" y="2073329"/>
            <a:ext cx="11673794" cy="923330"/>
          </a:xfrm>
          <a:prstGeom prst="rect">
            <a:avLst/>
          </a:prstGeom>
          <a:noFill/>
        </p:spPr>
        <p:txBody>
          <a:bodyPr wrap="square" rtlCol="0">
            <a:spAutoFit/>
          </a:bodyPr>
          <a:lstStyle/>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從前面的數據比較表可以得到下不同的</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synthesis constraint</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可以讓合成軟體幫我們合出不同工作效率與面積功耗的組合，而也可以明顯看到</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Pipeline</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版本的</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Delay</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都會比沒有</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Pipeline</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的還低，可以以此提高工作頻率讓電路更有效率，不過同時也會增加面積跟功耗，所以必須看我們的需求去</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Trade off</a:t>
            </a:r>
          </a:p>
        </p:txBody>
      </p:sp>
    </p:spTree>
    <p:extLst>
      <p:ext uri="{BB962C8B-B14F-4D97-AF65-F5344CB8AC3E}">
        <p14:creationId xmlns:p14="http://schemas.microsoft.com/office/powerpoint/2010/main" val="320875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FA326-AFBB-C229-EEFF-9E143E1375E2}"/>
              </a:ext>
            </a:extLst>
          </p:cNvPr>
          <p:cNvSpPr>
            <a:spLocks noGrp="1"/>
          </p:cNvSpPr>
          <p:nvPr>
            <p:ph type="title"/>
          </p:nvPr>
        </p:nvSpPr>
        <p:spPr/>
        <p:txBody>
          <a:bodyPr/>
          <a:lstStyle/>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答案驗證與計算誤差方式</a:t>
            </a:r>
          </a:p>
        </p:txBody>
      </p:sp>
      <p:sp>
        <p:nvSpPr>
          <p:cNvPr id="3" name="內容版面配置區 2">
            <a:extLst>
              <a:ext uri="{FF2B5EF4-FFF2-40B4-BE49-F238E27FC236}">
                <a16:creationId xmlns:a16="http://schemas.microsoft.com/office/drawing/2014/main" id="{09B682DA-2FA4-D68A-D10B-BE590D592A34}"/>
              </a:ext>
            </a:extLst>
          </p:cNvPr>
          <p:cNvSpPr>
            <a:spLocks noGrp="1"/>
          </p:cNvSpPr>
          <p:nvPr>
            <p:ph idx="1"/>
          </p:nvPr>
        </p:nvSpPr>
        <p:spPr>
          <a:xfrm>
            <a:off x="220947" y="2245628"/>
            <a:ext cx="9603275" cy="3450613"/>
          </a:xfrm>
        </p:spPr>
        <p:txBody>
          <a:bodyPr/>
          <a:lstStyle/>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將電路計算的結果利用</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Testbench</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寫到</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a:t>
            </a:r>
            <a:r>
              <a:rPr kumimoji="1" lang="en-US" altLang="zh-TW" dirty="0" err="1">
                <a:latin typeface="Times New Roman" panose="02020603050405020304" pitchFamily="18" charset="0"/>
                <a:ea typeface="DFKai-SB" panose="03000509000000000000" pitchFamily="49" charset="-120"/>
                <a:cs typeface="Times New Roman" panose="02020603050405020304" pitchFamily="18" charset="0"/>
              </a:rPr>
              <a:t>out.txt</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的輸出檔案</a:t>
            </a:r>
            <a:endParaRPr kumimoji="1" lang="en-US" altLang="zh-TW" dirty="0">
              <a:latin typeface="Times New Roman" panose="02020603050405020304" pitchFamily="18" charset="0"/>
              <a:ea typeface="DFKai-SB" panose="03000509000000000000" pitchFamily="49" charset="-120"/>
              <a:cs typeface="Times New Roman" panose="02020603050405020304" pitchFamily="18" charset="0"/>
            </a:endParaRPr>
          </a:p>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接著使用</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python</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把</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a:t>
            </a:r>
            <a:r>
              <a:rPr kumimoji="1" lang="en-US" altLang="zh-TW" dirty="0" err="1">
                <a:latin typeface="Times New Roman" panose="02020603050405020304" pitchFamily="18" charset="0"/>
                <a:ea typeface="DFKai-SB" panose="03000509000000000000" pitchFamily="49" charset="-120"/>
                <a:cs typeface="Times New Roman" panose="02020603050405020304" pitchFamily="18" charset="0"/>
              </a:rPr>
              <a:t>out.txt</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 </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和答案檔案依序讀進</a:t>
            </a:r>
            <a:endParaRPr kumimoji="1" lang="en-US" altLang="zh-TW" dirty="0">
              <a:latin typeface="Times New Roman" panose="02020603050405020304" pitchFamily="18" charset="0"/>
              <a:ea typeface="DFKai-SB" panose="03000509000000000000" pitchFamily="49" charset="-120"/>
              <a:cs typeface="Times New Roman" panose="02020603050405020304" pitchFamily="18" charset="0"/>
            </a:endParaRPr>
          </a:p>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把</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16</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進制的值轉成</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2</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進制後取得</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Mantissa</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的部分</a:t>
            </a:r>
            <a:endParaRPr kumimoji="1" lang="en-US" altLang="zh-TW" dirty="0">
              <a:latin typeface="Times New Roman" panose="02020603050405020304" pitchFamily="18" charset="0"/>
              <a:ea typeface="DFKai-SB" panose="03000509000000000000" pitchFamily="49" charset="-120"/>
              <a:cs typeface="Times New Roman" panose="02020603050405020304" pitchFamily="18" charset="0"/>
            </a:endParaRPr>
          </a:p>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（將兩數相減取決對值</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 / </a:t>
            </a:r>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正確答案） </a:t>
            </a:r>
            <a: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t>* 100</a:t>
            </a:r>
          </a:p>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得到相對誤差的百分比</a:t>
            </a:r>
            <a:endParaRPr kumimoji="1" lang="en-US" altLang="zh-TW" dirty="0">
              <a:latin typeface="Times New Roman" panose="02020603050405020304" pitchFamily="18" charset="0"/>
              <a:ea typeface="DFKai-SB" panose="03000509000000000000" pitchFamily="49" charset="-120"/>
              <a:cs typeface="Times New Roman" panose="02020603050405020304" pitchFamily="18" charset="0"/>
            </a:endParaRPr>
          </a:p>
          <a:p>
            <a:r>
              <a:rPr kumimoji="1" lang="zh-TW" altLang="en-US" dirty="0">
                <a:latin typeface="Times New Roman" panose="02020603050405020304" pitchFamily="18" charset="0"/>
                <a:ea typeface="DFKai-SB" panose="03000509000000000000" pitchFamily="49" charset="-120"/>
                <a:cs typeface="Times New Roman" panose="02020603050405020304" pitchFamily="18" charset="0"/>
              </a:rPr>
              <a:t>因為這次有半精度，所以會在驗證程式做一</a:t>
            </a:r>
            <a:br>
              <a:rPr kumimoji="1" lang="en-US" altLang="zh-TW" dirty="0">
                <a:latin typeface="Times New Roman" panose="02020603050405020304" pitchFamily="18" charset="0"/>
                <a:ea typeface="DFKai-SB" panose="03000509000000000000" pitchFamily="49" charset="-120"/>
                <a:cs typeface="Times New Roman" panose="02020603050405020304" pitchFamily="18" charset="0"/>
              </a:rPr>
            </a:br>
            <a:r>
              <a:rPr kumimoji="1" lang="zh-TW" altLang="en-US">
                <a:latin typeface="Times New Roman" panose="02020603050405020304" pitchFamily="18" charset="0"/>
                <a:ea typeface="DFKai-SB" panose="03000509000000000000" pitchFamily="49" charset="-120"/>
                <a:cs typeface="Times New Roman" panose="02020603050405020304" pitchFamily="18" charset="0"/>
              </a:rPr>
              <a:t>些微調</a:t>
            </a:r>
            <a:endParaRPr kumimoji="1" lang="en-US" altLang="zh-TW" dirty="0">
              <a:latin typeface="Times New Roman" panose="02020603050405020304" pitchFamily="18" charset="0"/>
              <a:ea typeface="DFKai-SB" panose="03000509000000000000" pitchFamily="49" charset="-120"/>
              <a:cs typeface="Times New Roman" panose="02020603050405020304" pitchFamily="18" charset="0"/>
            </a:endParaRPr>
          </a:p>
        </p:txBody>
      </p:sp>
      <p:pic>
        <p:nvPicPr>
          <p:cNvPr id="5" name="圖片 4">
            <a:extLst>
              <a:ext uri="{FF2B5EF4-FFF2-40B4-BE49-F238E27FC236}">
                <a16:creationId xmlns:a16="http://schemas.microsoft.com/office/drawing/2014/main" id="{2899CA13-8890-66DE-1162-5B1B5AB15338}"/>
              </a:ext>
            </a:extLst>
          </p:cNvPr>
          <p:cNvPicPr>
            <a:picLocks noChangeAspect="1"/>
          </p:cNvPicPr>
          <p:nvPr/>
        </p:nvPicPr>
        <p:blipFill>
          <a:blip r:embed="rId2"/>
          <a:stretch>
            <a:fillRect/>
          </a:stretch>
        </p:blipFill>
        <p:spPr>
          <a:xfrm>
            <a:off x="7268901" y="118749"/>
            <a:ext cx="4842076" cy="3681938"/>
          </a:xfrm>
          <a:prstGeom prst="rect">
            <a:avLst/>
          </a:prstGeom>
        </p:spPr>
      </p:pic>
      <p:pic>
        <p:nvPicPr>
          <p:cNvPr id="7" name="圖片 6">
            <a:extLst>
              <a:ext uri="{FF2B5EF4-FFF2-40B4-BE49-F238E27FC236}">
                <a16:creationId xmlns:a16="http://schemas.microsoft.com/office/drawing/2014/main" id="{7C24C5A5-9F6D-5110-D1F4-7EF299A310B4}"/>
              </a:ext>
            </a:extLst>
          </p:cNvPr>
          <p:cNvPicPr>
            <a:picLocks noChangeAspect="1"/>
          </p:cNvPicPr>
          <p:nvPr/>
        </p:nvPicPr>
        <p:blipFill>
          <a:blip r:embed="rId3"/>
          <a:stretch>
            <a:fillRect/>
          </a:stretch>
        </p:blipFill>
        <p:spPr>
          <a:xfrm>
            <a:off x="5479410" y="3592874"/>
            <a:ext cx="2229329" cy="3265126"/>
          </a:xfrm>
          <a:prstGeom prst="rect">
            <a:avLst/>
          </a:prstGeom>
        </p:spPr>
      </p:pic>
    </p:spTree>
    <p:extLst>
      <p:ext uri="{BB962C8B-B14F-4D97-AF65-F5344CB8AC3E}">
        <p14:creationId xmlns:p14="http://schemas.microsoft.com/office/powerpoint/2010/main" val="48067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29524-0F8F-4A00-1A82-831D48879FCF}"/>
              </a:ext>
            </a:extLst>
          </p:cNvPr>
          <p:cNvSpPr>
            <a:spLocks noGrp="1"/>
          </p:cNvSpPr>
          <p:nvPr>
            <p:ph type="title"/>
          </p:nvPr>
        </p:nvSpPr>
        <p:spPr>
          <a:xfrm>
            <a:off x="5726531" y="0"/>
            <a:ext cx="9603275" cy="1049235"/>
          </a:xfrm>
        </p:spPr>
        <p:txBody>
          <a:bodyPr>
            <a:normAutofit/>
          </a:bodyPr>
          <a:lstStyle/>
          <a:p>
            <a:r>
              <a:rPr lang="en-US" altLang="zh-TW" sz="2400" b="1" dirty="0">
                <a:solidFill>
                  <a:srgbClr val="000000"/>
                </a:solidFill>
                <a:effectLst/>
              </a:rPr>
              <a:t>DP</a:t>
            </a:r>
            <a:r>
              <a:rPr lang="zh-TW" altLang="en-US" sz="2400" b="1" dirty="0">
                <a:solidFill>
                  <a:srgbClr val="000000"/>
                </a:solidFill>
                <a:effectLst/>
              </a:rPr>
              <a:t>架構圖</a:t>
            </a:r>
            <a:r>
              <a:rPr lang="zh-TW" altLang="en-US" sz="2400" b="1" dirty="0">
                <a:solidFill>
                  <a:srgbClr val="000000"/>
                </a:solidFill>
              </a:rPr>
              <a:t>及元件功能說明</a:t>
            </a:r>
            <a:br>
              <a:rPr lang="en" altLang="zh-TW" sz="2400" dirty="0">
                <a:solidFill>
                  <a:srgbClr val="000000"/>
                </a:solidFill>
                <a:effectLst/>
              </a:rPr>
            </a:br>
            <a:endParaRPr kumimoji="1" lang="zh-TW" altLang="en-US" sz="2400" dirty="0"/>
          </a:p>
        </p:txBody>
      </p:sp>
      <p:graphicFrame>
        <p:nvGraphicFramePr>
          <p:cNvPr id="10" name="表格 10">
            <a:extLst>
              <a:ext uri="{FF2B5EF4-FFF2-40B4-BE49-F238E27FC236}">
                <a16:creationId xmlns:a16="http://schemas.microsoft.com/office/drawing/2014/main" id="{C5E928DA-F611-6B3B-89A3-3554DED08FBA}"/>
              </a:ext>
            </a:extLst>
          </p:cNvPr>
          <p:cNvGraphicFramePr>
            <a:graphicFrameLocks noGrp="1"/>
          </p:cNvGraphicFramePr>
          <p:nvPr>
            <p:extLst>
              <p:ext uri="{D42A27DB-BD31-4B8C-83A1-F6EECF244321}">
                <p14:modId xmlns:p14="http://schemas.microsoft.com/office/powerpoint/2010/main" val="2063872681"/>
              </p:ext>
            </p:extLst>
          </p:nvPr>
        </p:nvGraphicFramePr>
        <p:xfrm>
          <a:off x="4847772" y="441392"/>
          <a:ext cx="7213600" cy="6489840"/>
        </p:xfrm>
        <a:graphic>
          <a:graphicData uri="http://schemas.openxmlformats.org/drawingml/2006/table">
            <a:tbl>
              <a:tblPr firstRow="1" bandRow="1">
                <a:tableStyleId>{93296810-A885-4BE3-A3E7-6D5BEEA58F35}</a:tableStyleId>
              </a:tblPr>
              <a:tblGrid>
                <a:gridCol w="1259589">
                  <a:extLst>
                    <a:ext uri="{9D8B030D-6E8A-4147-A177-3AD203B41FA5}">
                      <a16:colId xmlns:a16="http://schemas.microsoft.com/office/drawing/2014/main" val="2333895387"/>
                    </a:ext>
                  </a:extLst>
                </a:gridCol>
                <a:gridCol w="5954011">
                  <a:extLst>
                    <a:ext uri="{9D8B030D-6E8A-4147-A177-3AD203B41FA5}">
                      <a16:colId xmlns:a16="http://schemas.microsoft.com/office/drawing/2014/main" val="3657857431"/>
                    </a:ext>
                  </a:extLst>
                </a:gridCol>
              </a:tblGrid>
              <a:tr h="213518">
                <a:tc>
                  <a:txBody>
                    <a:bodyPr/>
                    <a:lstStyle/>
                    <a:p>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名稱</a:t>
                      </a:r>
                    </a:p>
                  </a:txBody>
                  <a:tcPr/>
                </a:tc>
                <a:tc>
                  <a:txBody>
                    <a:bodyPr/>
                    <a:lstStyle/>
                    <a:p>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說明</a:t>
                      </a:r>
                    </a:p>
                  </a:txBody>
                  <a:tcPr/>
                </a:tc>
                <a:extLst>
                  <a:ext uri="{0D108BD9-81ED-4DB2-BD59-A6C34878D82A}">
                    <a16:rowId xmlns:a16="http://schemas.microsoft.com/office/drawing/2014/main" val="2897286408"/>
                  </a:ext>
                </a:extLst>
              </a:tr>
              <a:tr h="453802">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Unpacking</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把輸入的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8</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 IEEE754 </a:t>
                      </a:r>
                      <a:r>
                        <a:rPr lang="zh-TW" altLang="en-US" sz="950">
                          <a:latin typeface="Times New Roman" panose="02020603050405020304" pitchFamily="18" charset="0"/>
                          <a:ea typeface="DFKai-SB" panose="03000509000000000000" pitchFamily="49" charset="-120"/>
                          <a:cs typeface="Times New Roman" panose="02020603050405020304" pitchFamily="18" charset="0"/>
                        </a:rPr>
                        <a:t>資料拆分成</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 Exp, Significands</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，並且計算出</a:t>
                      </a:r>
                      <a:r>
                        <a:rPr lang="en-US" altLang="zh-TW" sz="950">
                          <a:latin typeface="Times New Roman" panose="02020603050405020304" pitchFamily="18" charset="0"/>
                          <a:ea typeface="DFKai-SB" panose="03000509000000000000" pitchFamily="49" charset="-120"/>
                          <a:cs typeface="Times New Roman" panose="02020603050405020304" pitchFamily="18" charset="0"/>
                        </a:rPr>
                        <a:t>mode_select</a:t>
                      </a:r>
                      <a:r>
                        <a:rPr lang="zh-TW" altLang="en-US" sz="950">
                          <a:latin typeface="Times New Roman" panose="02020603050405020304" pitchFamily="18" charset="0"/>
                          <a:ea typeface="DFKai-SB" panose="03000509000000000000" pitchFamily="49" charset="-120"/>
                          <a:cs typeface="Times New Roman" panose="02020603050405020304" pitchFamily="18" charset="0"/>
                        </a:rPr>
                        <a:t>訊號，用以區分要使用全精度還是半精度，並且把</a:t>
                      </a:r>
                      <a:r>
                        <a:rPr lang="en-US" altLang="zh-TW" sz="950">
                          <a:latin typeface="Times New Roman" panose="02020603050405020304" pitchFamily="18" charset="0"/>
                          <a:ea typeface="DFKai-SB" panose="03000509000000000000" pitchFamily="49" charset="-120"/>
                          <a:cs typeface="Times New Roman" panose="02020603050405020304" pitchFamily="18" charset="0"/>
                        </a:rPr>
                        <a:t>Mantissa</a:t>
                      </a:r>
                      <a:r>
                        <a:rPr lang="zh-TW" altLang="en-US" sz="950">
                          <a:latin typeface="Times New Roman" panose="02020603050405020304" pitchFamily="18" charset="0"/>
                          <a:ea typeface="DFKai-SB" panose="03000509000000000000" pitchFamily="49" charset="-120"/>
                          <a:cs typeface="Times New Roman" panose="02020603050405020304" pitchFamily="18" charset="0"/>
                        </a:rPr>
                        <a:t>拆分成兩半以利後頭使用同一份硬體架構做運算。</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596319510"/>
                  </a:ext>
                </a:extLst>
              </a:tr>
              <a:tr h="213518">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把</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8</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組不同的數據要輸出成</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組輸出，計算出</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Exp</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的輸出，也利用</a:t>
                      </a:r>
                    </a:p>
                  </a:txBody>
                  <a:tcPr/>
                </a:tc>
                <a:extLst>
                  <a:ext uri="{0D108BD9-81ED-4DB2-BD59-A6C34878D82A}">
                    <a16:rowId xmlns:a16="http://schemas.microsoft.com/office/drawing/2014/main" val="3987639297"/>
                  </a:ext>
                </a:extLst>
              </a:tr>
              <a:tr h="344384">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Mantissa Multiplier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a:t>
                      </a:r>
                      <a:r>
                        <a:rPr lang="en-US" altLang="zh-TW" sz="950">
                          <a:latin typeface="Times New Roman" panose="02020603050405020304" pitchFamily="18" charset="0"/>
                          <a:ea typeface="DFKai-SB" panose="03000509000000000000" pitchFamily="49" charset="-120"/>
                          <a:cs typeface="Times New Roman" panose="02020603050405020304" pitchFamily="18" charset="0"/>
                        </a:rPr>
                        <a:t>8</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組輸入都拆成一半所以總共有</a:t>
                      </a:r>
                      <a:r>
                        <a:rPr lang="en-US" altLang="zh-TW" sz="950">
                          <a:latin typeface="Times New Roman" panose="02020603050405020304" pitchFamily="18" charset="0"/>
                          <a:ea typeface="DFKai-SB" panose="03000509000000000000" pitchFamily="49" charset="-120"/>
                          <a:cs typeface="Times New Roman" panose="02020603050405020304" pitchFamily="18" charset="0"/>
                        </a:rPr>
                        <a:t>16</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組要做相乘，一組會有</a:t>
                      </a:r>
                      <a:r>
                        <a:rPr lang="en-US" altLang="zh-TW" sz="95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組需要做加法合起來，所以會是用到下一層的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Adder</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2879885779"/>
                  </a:ext>
                </a:extLst>
              </a:tr>
              <a:tr h="213518">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Multiplier Adder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en-US" altLang="zh-TW" sz="95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組乘法出來的結果結合出一個輸出，所以</a:t>
                      </a:r>
                      <a:r>
                        <a:rPr lang="en-US" altLang="zh-TW" sz="950">
                          <a:latin typeface="Times New Roman" panose="02020603050405020304" pitchFamily="18" charset="0"/>
                          <a:ea typeface="DFKai-SB" panose="03000509000000000000" pitchFamily="49" charset="-120"/>
                          <a:cs typeface="Times New Roman" panose="02020603050405020304" pitchFamily="18" charset="0"/>
                        </a:rPr>
                        <a:t>16/4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總共會有</a:t>
                      </a:r>
                      <a:r>
                        <a:rPr lang="en-US" altLang="zh-TW" sz="95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個輸出</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984435643"/>
                  </a:ext>
                </a:extLst>
              </a:tr>
              <a:tr h="213518">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XOR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a:t>
                      </a:r>
                      <a:r>
                        <a:rPr lang="en-US" altLang="zh-TW" sz="950">
                          <a:latin typeface="Times New Roman" panose="02020603050405020304" pitchFamily="18" charset="0"/>
                          <a:ea typeface="DFKai-SB" panose="03000509000000000000" pitchFamily="49" charset="-120"/>
                          <a:cs typeface="Times New Roman" panose="02020603050405020304" pitchFamily="18" charset="0"/>
                        </a:rPr>
                        <a:t>8</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個</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輸入要選出兩兩一組的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值，使用</a:t>
                      </a:r>
                      <a:r>
                        <a:rPr lang="en-US" altLang="zh-TW" sz="950">
                          <a:latin typeface="Times New Roman" panose="02020603050405020304" pitchFamily="18" charset="0"/>
                          <a:ea typeface="DFKai-SB" panose="03000509000000000000" pitchFamily="49" charset="-120"/>
                          <a:cs typeface="Times New Roman" panose="02020603050405020304" pitchFamily="18" charset="0"/>
                        </a:rPr>
                        <a:t>XOR</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來判斷相乘過後的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號</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977270300"/>
                  </a:ext>
                </a:extLst>
              </a:tr>
              <a:tr h="213518">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Adder_L1_Sub</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把上一層輸出的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組兩兩一組做香乘後的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r>
                        <a:rPr lang="zh-TW" altLang="en-US" sz="950">
                          <a:latin typeface="Times New Roman" panose="02020603050405020304" pitchFamily="18" charset="0"/>
                          <a:ea typeface="DFKai-SB" panose="03000509000000000000" pitchFamily="49" charset="-120"/>
                          <a:cs typeface="Times New Roman" panose="02020603050405020304" pitchFamily="18" charset="0"/>
                        </a:rPr>
                        <a:t>計算，輸出成</a:t>
                      </a:r>
                      <a:r>
                        <a:rPr lang="en-US" altLang="zh-TW" sz="950">
                          <a:latin typeface="Times New Roman" panose="02020603050405020304" pitchFamily="18" charset="0"/>
                          <a:ea typeface="DFKai-SB" panose="03000509000000000000" pitchFamily="49" charset="-120"/>
                          <a:cs typeface="Times New Roman" panose="02020603050405020304" pitchFamily="18" charset="0"/>
                        </a:rPr>
                        <a:t>2</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endParaRPr lang="en-US" altLang="zh-TW"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512471345"/>
                  </a:ext>
                </a:extLst>
              </a:tr>
              <a:tr h="344384">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Adder_L1_Alignment</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要把四組輸出兩兩相加所以需要有</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Alignment</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來對齊，輸出</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組</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Alignment</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850290096"/>
                  </a:ext>
                </a:extLst>
              </a:tr>
              <a:tr h="453802">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Selective Complement</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位移之後因為有可能是負數，所以要利用一開始讀進來的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值來判斷，如果</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sign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代表是負的，那就要把輸入的值轉換成二補數，並且要根據</a:t>
                      </a:r>
                      <a:r>
                        <a:rPr lang="en-US" altLang="zh-TW" sz="950">
                          <a:latin typeface="Times New Roman" panose="02020603050405020304" pitchFamily="18" charset="0"/>
                          <a:ea typeface="DFKai-SB" panose="03000509000000000000" pitchFamily="49" charset="-120"/>
                          <a:cs typeface="Times New Roman" panose="02020603050405020304" pitchFamily="18" charset="0"/>
                        </a:rPr>
                        <a:t>mode_select</a:t>
                      </a:r>
                      <a:r>
                        <a:rPr lang="zh-TW" altLang="en-US" sz="950">
                          <a:latin typeface="Times New Roman" panose="02020603050405020304" pitchFamily="18" charset="0"/>
                          <a:ea typeface="DFKai-SB" panose="03000509000000000000" pitchFamily="49" charset="-120"/>
                          <a:cs typeface="Times New Roman" panose="02020603050405020304" pitchFamily="18" charset="0"/>
                        </a:rPr>
                        <a:t>這條</a:t>
                      </a:r>
                      <a:r>
                        <a:rPr lang="en-US" altLang="zh-TW" sz="950">
                          <a:latin typeface="Times New Roman" panose="02020603050405020304" pitchFamily="18" charset="0"/>
                          <a:ea typeface="DFKai-SB" panose="03000509000000000000" pitchFamily="49" charset="-120"/>
                          <a:cs typeface="Times New Roman" panose="02020603050405020304" pitchFamily="18" charset="0"/>
                        </a:rPr>
                        <a:t>control signal</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來判斷要輸出的格式</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682898323"/>
                  </a:ext>
                </a:extLst>
              </a:tr>
              <a:tr h="238193">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Adder_L1_Adder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把四組對齊過後的兩兩相加，輸出成兩組結果。接著再下一層再相加一次輸出最終結果。</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3227967504"/>
                  </a:ext>
                </a:extLst>
              </a:tr>
              <a:tr h="213518">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4 to 2 Select Exp</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r>
                        <a:rPr lang="zh-TW" altLang="en-US" sz="950">
                          <a:latin typeface="Times New Roman" panose="02020603050405020304" pitchFamily="18" charset="0"/>
                          <a:ea typeface="DFKai-SB" panose="03000509000000000000" pitchFamily="49" charset="-120"/>
                          <a:cs typeface="Times New Roman" panose="02020603050405020304" pitchFamily="18" charset="0"/>
                        </a:rPr>
                        <a:t>比較大小確定要使用哪兩組當成此階段</a:t>
                      </a:r>
                      <a:r>
                        <a:rPr lang="en-US" altLang="zh-TW" sz="950">
                          <a:latin typeface="Times New Roman" panose="02020603050405020304" pitchFamily="18" charset="0"/>
                          <a:ea typeface="DFKai-SB" panose="03000509000000000000" pitchFamily="49" charset="-120"/>
                          <a:cs typeface="Times New Roman" panose="02020603050405020304" pitchFamily="18" charset="0"/>
                        </a:rPr>
                        <a:t>4</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組合併成兩組的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53274779"/>
                  </a:ext>
                </a:extLst>
              </a:tr>
              <a:tr h="3288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Adder_L1_Sub</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把上一層剩下的兩組需要合併相加的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做比較，選定二合一之後較小位元需要位移的量</a:t>
                      </a:r>
                      <a:r>
                        <a:rPr lang="en-US" altLang="zh-TW" sz="950">
                          <a:latin typeface="Times New Roman" panose="02020603050405020304" pitchFamily="18" charset="0"/>
                          <a:ea typeface="DFKai-SB" panose="03000509000000000000" pitchFamily="49" charset="-120"/>
                          <a:cs typeface="Times New Roman" panose="02020603050405020304" pitchFamily="18" charset="0"/>
                        </a:rPr>
                        <a:t>Shift_num_final</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3394269518"/>
                  </a:ext>
                </a:extLst>
              </a:tr>
              <a:tr h="34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Adder_L2_Alignment</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50">
                          <a:latin typeface="Times New Roman" panose="02020603050405020304" pitchFamily="18" charset="0"/>
                          <a:ea typeface="DFKai-SB" panose="03000509000000000000" pitchFamily="49" charset="-120"/>
                          <a:cs typeface="Times New Roman" panose="02020603050405020304" pitchFamily="18" charset="0"/>
                        </a:rPr>
                        <a:t>要把兩組輸出相加所以需要有</a:t>
                      </a:r>
                      <a:r>
                        <a:rPr lang="en-US" altLang="zh-TW" sz="950">
                          <a:latin typeface="Times New Roman" panose="02020603050405020304" pitchFamily="18" charset="0"/>
                          <a:ea typeface="DFKai-SB" panose="03000509000000000000" pitchFamily="49" charset="-120"/>
                          <a:cs typeface="Times New Roman" panose="02020603050405020304" pitchFamily="18" charset="0"/>
                        </a:rPr>
                        <a:t>Alignment</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來對齊，輸出</a:t>
                      </a:r>
                      <a:r>
                        <a:rPr lang="en-US" altLang="zh-TW" sz="950">
                          <a:latin typeface="Times New Roman" panose="02020603050405020304" pitchFamily="18" charset="0"/>
                          <a:ea typeface="DFKai-SB" panose="03000509000000000000" pitchFamily="49" charset="-120"/>
                          <a:cs typeface="Times New Roman" panose="02020603050405020304" pitchFamily="18" charset="0"/>
                        </a:rPr>
                        <a:t>2</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Alignment</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2803422851"/>
                  </a:ext>
                </a:extLst>
              </a:tr>
              <a:tr h="213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50" b="1">
                          <a:latin typeface="Times New Roman" panose="02020603050405020304" pitchFamily="18" charset="0"/>
                          <a:ea typeface="DFKai-SB" panose="03000509000000000000" pitchFamily="49" charset="-120"/>
                          <a:cs typeface="Times New Roman" panose="02020603050405020304" pitchFamily="18" charset="0"/>
                        </a:rPr>
                        <a:t>Adder_L2_Adder</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50">
                          <a:latin typeface="Times New Roman" panose="02020603050405020304" pitchFamily="18" charset="0"/>
                          <a:ea typeface="DFKai-SB" panose="03000509000000000000" pitchFamily="49" charset="-120"/>
                          <a:cs typeface="Times New Roman" panose="02020603050405020304" pitchFamily="18" charset="0"/>
                        </a:rPr>
                        <a:t>把兩組對齊過後的相加，輸出成一組結果。</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1140078931"/>
                  </a:ext>
                </a:extLst>
              </a:tr>
              <a:tr h="213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50" b="1"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2 to 1 Select Exp</a:t>
                      </a:r>
                      <a:endParaRPr kumimoji="0" lang="zh-TW" altLang="en-US" sz="950" b="1" i="0" u="none" strike="noStrike" kern="1200" cap="none" spc="0" normalizeH="0" baseline="0" noProof="0" dirty="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剩下兩組的</a:t>
                      </a:r>
                      <a:r>
                        <a:rPr kumimoji="0" lang="en-US" altLang="zh-TW"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Exp</a:t>
                      </a:r>
                      <a:r>
                        <a:rPr kumimoji="0" lang="zh-TW" altLang="en-US"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選擇要哪一個</a:t>
                      </a:r>
                      <a:r>
                        <a:rPr kumimoji="0" lang="en-US" altLang="zh-TW"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Exp</a:t>
                      </a:r>
                      <a:r>
                        <a:rPr kumimoji="0" lang="zh-TW" altLang="en-US"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當作合併後的</a:t>
                      </a:r>
                      <a:r>
                        <a:rPr kumimoji="0" lang="en-US" altLang="zh-TW" sz="950" b="0" i="0" u="none" strike="noStrike" kern="1200" cap="none" spc="0" normalizeH="0" baseline="0" noProof="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rPr>
                        <a:t>Exp</a:t>
                      </a:r>
                      <a:endParaRPr kumimoji="0" lang="zh-TW" altLang="en-US" sz="950" b="0" i="0" u="none" strike="noStrike" kern="1200" cap="none" spc="0" normalizeH="0" baseline="0" noProof="0" dirty="0">
                        <a:ln>
                          <a:noFill/>
                        </a:ln>
                        <a:solidFill>
                          <a:prstClr val="black"/>
                        </a:solidFill>
                        <a:effectLst/>
                        <a:uLnTx/>
                        <a:uFillTx/>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2779927166"/>
                  </a:ext>
                </a:extLst>
              </a:tr>
              <a:tr h="213518">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Complement</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如果傳入的</a:t>
                      </a:r>
                      <a:r>
                        <a:rPr lang="en-US" altLang="zh-TW" sz="950">
                          <a:latin typeface="Times New Roman" panose="02020603050405020304" pitchFamily="18" charset="0"/>
                          <a:ea typeface="DFKai-SB" panose="03000509000000000000" pitchFamily="49" charset="-120"/>
                          <a:cs typeface="Times New Roman" panose="02020603050405020304" pitchFamily="18" charset="0"/>
                        </a:rPr>
                        <a:t>Adder_L2</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的最終結果為負的話，就要把他取二補數回來。</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4271888765"/>
                  </a:ext>
                </a:extLst>
              </a:tr>
              <a:tr h="453802">
                <a:tc>
                  <a:txBody>
                    <a:bodyPr/>
                    <a:lstStyle/>
                    <a:p>
                      <a:pPr algn="l"/>
                      <a:r>
                        <a:rPr lang="en-US" altLang="zh-TW" sz="950" b="1">
                          <a:latin typeface="Times New Roman" panose="02020603050405020304" pitchFamily="18" charset="0"/>
                          <a:ea typeface="DFKai-SB" panose="03000509000000000000" pitchFamily="49" charset="-120"/>
                          <a:cs typeface="Times New Roman" panose="02020603050405020304" pitchFamily="18" charset="0"/>
                        </a:rPr>
                        <a:t>Leading One Detectors</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相加的值可能會進位，或是在小數點後很多位數，所以要計算第一個</a:t>
                      </a:r>
                      <a:r>
                        <a:rPr lang="en-US" altLang="zh-TW" sz="950">
                          <a:latin typeface="Times New Roman" panose="02020603050405020304" pitchFamily="18" charset="0"/>
                          <a:ea typeface="DFKai-SB" panose="03000509000000000000" pitchFamily="49" charset="-120"/>
                          <a:cs typeface="Times New Roman" panose="02020603050405020304" pitchFamily="18" charset="0"/>
                        </a:rPr>
                        <a:t>1</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在哪裡，才可以知道要位移多少，算出下一步驟正規化的數值，同時數值也會傳送給</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的變數，讓</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exponents</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做更動。</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275653303"/>
                  </a:ext>
                </a:extLst>
              </a:tr>
              <a:tr h="344384">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Normalization</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因為需要正規化才能配合</a:t>
                      </a:r>
                      <a:r>
                        <a:rPr lang="en-US" altLang="zh-TW" sz="950">
                          <a:latin typeface="Times New Roman" panose="02020603050405020304" pitchFamily="18" charset="0"/>
                          <a:ea typeface="DFKai-SB" panose="03000509000000000000" pitchFamily="49" charset="-120"/>
                          <a:cs typeface="Times New Roman" panose="02020603050405020304" pitchFamily="18" charset="0"/>
                        </a:rPr>
                        <a:t>IEEE</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的格式，所以這邊利用上一階段</a:t>
                      </a:r>
                      <a:r>
                        <a:rPr lang="en-US" altLang="zh-TW" sz="950">
                          <a:latin typeface="Times New Roman" panose="02020603050405020304" pitchFamily="18" charset="0"/>
                          <a:ea typeface="DFKai-SB" panose="03000509000000000000" pitchFamily="49" charset="-120"/>
                          <a:cs typeface="Times New Roman" panose="02020603050405020304" pitchFamily="18" charset="0"/>
                        </a:rPr>
                        <a:t>LOD</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的結果來進行位移，讓小數點前面有一個</a:t>
                      </a:r>
                      <a:r>
                        <a:rPr lang="en-US" altLang="zh-TW" sz="950">
                          <a:latin typeface="Times New Roman" panose="02020603050405020304" pitchFamily="18" charset="0"/>
                          <a:ea typeface="DFKai-SB" panose="03000509000000000000" pitchFamily="49" charset="-120"/>
                          <a:cs typeface="Times New Roman" panose="02020603050405020304" pitchFamily="18" charset="0"/>
                        </a:rPr>
                        <a:t>1</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3050524659"/>
                  </a:ext>
                </a:extLst>
              </a:tr>
              <a:tr h="238193">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Adjust exp</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Exponents</a:t>
                      </a:r>
                      <a:r>
                        <a:rPr lang="zh-TW" altLang="en-US" sz="950">
                          <a:latin typeface="Times New Roman" panose="02020603050405020304" pitchFamily="18" charset="0"/>
                          <a:ea typeface="DFKai-SB" panose="03000509000000000000" pitchFamily="49" charset="-120"/>
                          <a:cs typeface="Times New Roman" panose="02020603050405020304" pitchFamily="18" charset="0"/>
                        </a:rPr>
                        <a:t>因為正規化步驟所需要增加或是減少的值重新做計算接著輸出到最終結果</a:t>
                      </a:r>
                      <a:r>
                        <a:rPr lang="en-US" altLang="zh-TW" sz="950">
                          <a:latin typeface="Times New Roman" panose="02020603050405020304" pitchFamily="18" charset="0"/>
                          <a:ea typeface="DFKai-SB" panose="03000509000000000000" pitchFamily="49" charset="-120"/>
                          <a:cs typeface="Times New Roman" panose="02020603050405020304" pitchFamily="18" charset="0"/>
                        </a:rPr>
                        <a:t>Exp</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2026403178"/>
                  </a:ext>
                </a:extLst>
              </a:tr>
              <a:tr h="344384">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Rounding</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a:latin typeface="Times New Roman" panose="02020603050405020304" pitchFamily="18" charset="0"/>
                          <a:ea typeface="DFKai-SB" panose="03000509000000000000" pitchFamily="49" charset="-120"/>
                          <a:cs typeface="Times New Roman" panose="02020603050405020304" pitchFamily="18" charset="0"/>
                        </a:rPr>
                        <a:t>把</a:t>
                      </a:r>
                      <a:r>
                        <a:rPr lang="en-US" altLang="zh-TW" sz="950">
                          <a:latin typeface="Times New Roman" panose="02020603050405020304" pitchFamily="18" charset="0"/>
                          <a:ea typeface="DFKai-SB" panose="03000509000000000000" pitchFamily="49" charset="-120"/>
                          <a:cs typeface="Times New Roman" panose="02020603050405020304" pitchFamily="18" charset="0"/>
                        </a:rPr>
                        <a:t>G&amp; (Significands</a:t>
                      </a:r>
                      <a:r>
                        <a:rPr lang="zh-TW" altLang="en-US" sz="950">
                          <a:latin typeface="Times New Roman" panose="02020603050405020304" pitchFamily="18" charset="0"/>
                          <a:ea typeface="DFKai-SB" panose="03000509000000000000" pitchFamily="49" charset="-120"/>
                          <a:cs typeface="Times New Roman" panose="02020603050405020304" pitchFamily="18" charset="0"/>
                        </a:rPr>
                        <a:t>的最後一位元</a:t>
                      </a:r>
                      <a:r>
                        <a:rPr lang="en-US" altLang="zh-TW" sz="950">
                          <a:latin typeface="Times New Roman" panose="02020603050405020304" pitchFamily="18" charset="0"/>
                          <a:ea typeface="DFKai-SB" panose="03000509000000000000" pitchFamily="49" charset="-120"/>
                          <a:cs typeface="Times New Roman" panose="02020603050405020304" pitchFamily="18" charset="0"/>
                        </a:rPr>
                        <a:t>| R | S)</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，來決定要不要進行進位的動作</a:t>
                      </a:r>
                      <a:r>
                        <a:rPr lang="en-US" altLang="zh-TW" sz="950">
                          <a:latin typeface="Times New Roman" panose="02020603050405020304" pitchFamily="18" charset="0"/>
                          <a:ea typeface="DFKai-SB" panose="03000509000000000000" pitchFamily="49" charset="-120"/>
                          <a:cs typeface="Times New Roman" panose="02020603050405020304" pitchFamily="18" charset="0"/>
                        </a:rPr>
                        <a:t>(Round to nearest even)</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。並且根據</a:t>
                      </a:r>
                      <a:r>
                        <a:rPr lang="en-US" altLang="zh-TW" sz="950">
                          <a:latin typeface="Times New Roman" panose="02020603050405020304" pitchFamily="18" charset="0"/>
                          <a:ea typeface="DFKai-SB" panose="03000509000000000000" pitchFamily="49" charset="-120"/>
                          <a:cs typeface="Times New Roman" panose="02020603050405020304" pitchFamily="18" charset="0"/>
                        </a:rPr>
                        <a:t>mode_select</a:t>
                      </a:r>
                      <a:r>
                        <a:rPr lang="zh-TW" altLang="en-US" sz="950">
                          <a:latin typeface="Times New Roman" panose="02020603050405020304" pitchFamily="18" charset="0"/>
                          <a:ea typeface="DFKai-SB" panose="03000509000000000000" pitchFamily="49" charset="-120"/>
                          <a:cs typeface="Times New Roman" panose="02020603050405020304" pitchFamily="18" charset="0"/>
                        </a:rPr>
                        <a:t>來決定要輸出哪一種格式</a:t>
                      </a:r>
                      <a:endParaRPr lang="zh-TW" altLang="en-US" sz="950" dirty="0">
                        <a:latin typeface="Times New Roman" panose="02020603050405020304" pitchFamily="18" charset="0"/>
                        <a:ea typeface="DFKai-SB" panose="03000509000000000000" pitchFamily="49" charset="-120"/>
                        <a:cs typeface="Times New Roman" panose="02020603050405020304" pitchFamily="18" charset="0"/>
                      </a:endParaRPr>
                    </a:p>
                  </a:txBody>
                  <a:tcPr/>
                </a:tc>
                <a:extLst>
                  <a:ext uri="{0D108BD9-81ED-4DB2-BD59-A6C34878D82A}">
                    <a16:rowId xmlns:a16="http://schemas.microsoft.com/office/drawing/2014/main" val="371600224"/>
                  </a:ext>
                </a:extLst>
              </a:tr>
              <a:tr h="328842">
                <a:tc>
                  <a:txBody>
                    <a:bodyPr/>
                    <a:lstStyle/>
                    <a:p>
                      <a:pPr algn="l"/>
                      <a:r>
                        <a:rPr lang="en-US" altLang="zh-TW" sz="950" b="1" dirty="0">
                          <a:latin typeface="Times New Roman" panose="02020603050405020304" pitchFamily="18" charset="0"/>
                          <a:ea typeface="DFKai-SB" panose="03000509000000000000" pitchFamily="49" charset="-120"/>
                          <a:cs typeface="Times New Roman" panose="02020603050405020304" pitchFamily="18" charset="0"/>
                        </a:rPr>
                        <a:t>Packing</a:t>
                      </a:r>
                      <a:endParaRPr lang="zh-TW" altLang="en-US" sz="950" b="1" dirty="0">
                        <a:latin typeface="Times New Roman" panose="02020603050405020304" pitchFamily="18" charset="0"/>
                        <a:ea typeface="DFKai-SB" panose="03000509000000000000" pitchFamily="49" charset="-120"/>
                        <a:cs typeface="Times New Roman" panose="02020603050405020304" pitchFamily="18" charset="0"/>
                      </a:endParaRPr>
                    </a:p>
                  </a:txBody>
                  <a:tcPr/>
                </a:tc>
                <a:tc>
                  <a:txBody>
                    <a:bodyPr/>
                    <a:lstStyle/>
                    <a:p>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把上一層從</a:t>
                      </a:r>
                      <a:r>
                        <a:rPr lang="en-US" altLang="zh-TW" sz="950" dirty="0" err="1">
                          <a:latin typeface="Times New Roman" panose="02020603050405020304" pitchFamily="18" charset="0"/>
                          <a:ea typeface="DFKai-SB" panose="03000509000000000000" pitchFamily="49" charset="-120"/>
                          <a:cs typeface="Times New Roman" panose="02020603050405020304" pitchFamily="18" charset="0"/>
                        </a:rPr>
                        <a:t>sign_final</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 </a:t>
                      </a:r>
                      <a:r>
                        <a:rPr lang="en-US" altLang="zh-TW" sz="950" dirty="0" err="1">
                          <a:latin typeface="Times New Roman" panose="02020603050405020304" pitchFamily="18" charset="0"/>
                          <a:ea typeface="DFKai-SB" panose="03000509000000000000" pitchFamily="49" charset="-120"/>
                          <a:cs typeface="Times New Roman" panose="02020603050405020304" pitchFamily="18" charset="0"/>
                        </a:rPr>
                        <a:t>all_exp_final</a:t>
                      </a:r>
                      <a:r>
                        <a:rPr lang="en-US" altLang="zh-TW" sz="950" dirty="0">
                          <a:latin typeface="Times New Roman" panose="02020603050405020304" pitchFamily="18" charset="0"/>
                          <a:ea typeface="DFKai-SB" panose="03000509000000000000" pitchFamily="49" charset="-120"/>
                          <a:cs typeface="Times New Roman" panose="02020603050405020304" pitchFamily="18" charset="0"/>
                        </a:rPr>
                        <a:t>, </a:t>
                      </a:r>
                      <a:r>
                        <a:rPr lang="en-US" altLang="zh-TW" sz="950" dirty="0" err="1">
                          <a:latin typeface="Times New Roman" panose="02020603050405020304" pitchFamily="18" charset="0"/>
                          <a:ea typeface="DFKai-SB" panose="03000509000000000000" pitchFamily="49" charset="-120"/>
                          <a:cs typeface="Times New Roman" panose="02020603050405020304" pitchFamily="18" charset="0"/>
                        </a:rPr>
                        <a:t>all_mantissa_final</a:t>
                      </a:r>
                      <a:r>
                        <a:rPr lang="zh-TW" altLang="en-US" sz="950" dirty="0">
                          <a:latin typeface="Times New Roman" panose="02020603050405020304" pitchFamily="18" charset="0"/>
                          <a:ea typeface="DFKai-SB" panose="03000509000000000000" pitchFamily="49" charset="-120"/>
                          <a:cs typeface="Times New Roman" panose="02020603050405020304" pitchFamily="18" charset="0"/>
                        </a:rPr>
                        <a:t>接過來的全精度或是半精度的的結果合併</a:t>
                      </a:r>
                    </a:p>
                  </a:txBody>
                  <a:tcPr/>
                </a:tc>
                <a:extLst>
                  <a:ext uri="{0D108BD9-81ED-4DB2-BD59-A6C34878D82A}">
                    <a16:rowId xmlns:a16="http://schemas.microsoft.com/office/drawing/2014/main" val="1931807213"/>
                  </a:ext>
                </a:extLst>
              </a:tr>
            </a:tbl>
          </a:graphicData>
        </a:graphic>
      </p:graphicFrame>
      <p:pic>
        <p:nvPicPr>
          <p:cNvPr id="9" name="圖片 8">
            <a:extLst>
              <a:ext uri="{FF2B5EF4-FFF2-40B4-BE49-F238E27FC236}">
                <a16:creationId xmlns:a16="http://schemas.microsoft.com/office/drawing/2014/main" id="{67378B35-0DDF-07F1-59F4-9D44F31114A8}"/>
              </a:ext>
            </a:extLst>
          </p:cNvPr>
          <p:cNvPicPr>
            <a:picLocks noChangeAspect="1"/>
          </p:cNvPicPr>
          <p:nvPr/>
        </p:nvPicPr>
        <p:blipFill>
          <a:blip r:embed="rId2"/>
          <a:stretch>
            <a:fillRect/>
          </a:stretch>
        </p:blipFill>
        <p:spPr>
          <a:xfrm>
            <a:off x="0" y="0"/>
            <a:ext cx="4677736" cy="6855675"/>
          </a:xfrm>
          <a:prstGeom prst="rect">
            <a:avLst/>
          </a:prstGeom>
        </p:spPr>
      </p:pic>
    </p:spTree>
    <p:extLst>
      <p:ext uri="{BB962C8B-B14F-4D97-AF65-F5344CB8AC3E}">
        <p14:creationId xmlns:p14="http://schemas.microsoft.com/office/powerpoint/2010/main" val="113787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D8A541-3EA4-9C5E-FC49-497DF435FC30}"/>
              </a:ext>
            </a:extLst>
          </p:cNvPr>
          <p:cNvSpPr>
            <a:spLocks noGrp="1"/>
          </p:cNvSpPr>
          <p:nvPr>
            <p:ph type="title"/>
          </p:nvPr>
        </p:nvSpPr>
        <p:spPr/>
        <p:txBody>
          <a:bodyPr/>
          <a:lstStyle/>
          <a:p>
            <a:r>
              <a:rPr kumimoji="1" lang="en-US" altLang="zh-TW" b="1" dirty="0" err="1">
                <a:solidFill>
                  <a:srgbClr val="000000"/>
                </a:solidFill>
              </a:rPr>
              <a:t>DP_nonpipe</a:t>
            </a:r>
            <a:endParaRPr kumimoji="1" lang="zh-TW" altLang="en-US" dirty="0"/>
          </a:p>
        </p:txBody>
      </p:sp>
      <p:graphicFrame>
        <p:nvGraphicFramePr>
          <p:cNvPr id="7" name="表格 7">
            <a:extLst>
              <a:ext uri="{FF2B5EF4-FFF2-40B4-BE49-F238E27FC236}">
                <a16:creationId xmlns:a16="http://schemas.microsoft.com/office/drawing/2014/main" id="{710D8E6C-7D77-F089-D27E-93A9D4EFCB98}"/>
              </a:ext>
            </a:extLst>
          </p:cNvPr>
          <p:cNvGraphicFramePr>
            <a:graphicFrameLocks noGrp="1"/>
          </p:cNvGraphicFramePr>
          <p:nvPr>
            <p:extLst>
              <p:ext uri="{D42A27DB-BD31-4B8C-83A1-F6EECF244321}">
                <p14:modId xmlns:p14="http://schemas.microsoft.com/office/powerpoint/2010/main" val="1866048614"/>
              </p:ext>
            </p:extLst>
          </p:nvPr>
        </p:nvGraphicFramePr>
        <p:xfrm>
          <a:off x="1075148" y="1981894"/>
          <a:ext cx="10221912" cy="4210600"/>
        </p:xfrm>
        <a:graphic>
          <a:graphicData uri="http://schemas.openxmlformats.org/drawingml/2006/table">
            <a:tbl>
              <a:tblPr firstRow="1" bandRow="1">
                <a:tableStyleId>{5C22544A-7EE6-4342-B048-85BDC9FD1C3A}</a:tableStyleId>
              </a:tblPr>
              <a:tblGrid>
                <a:gridCol w="2555478">
                  <a:extLst>
                    <a:ext uri="{9D8B030D-6E8A-4147-A177-3AD203B41FA5}">
                      <a16:colId xmlns:a16="http://schemas.microsoft.com/office/drawing/2014/main" val="835109714"/>
                    </a:ext>
                  </a:extLst>
                </a:gridCol>
                <a:gridCol w="2555478">
                  <a:extLst>
                    <a:ext uri="{9D8B030D-6E8A-4147-A177-3AD203B41FA5}">
                      <a16:colId xmlns:a16="http://schemas.microsoft.com/office/drawing/2014/main" val="3474148927"/>
                    </a:ext>
                  </a:extLst>
                </a:gridCol>
                <a:gridCol w="2555478">
                  <a:extLst>
                    <a:ext uri="{9D8B030D-6E8A-4147-A177-3AD203B41FA5}">
                      <a16:colId xmlns:a16="http://schemas.microsoft.com/office/drawing/2014/main" val="209622293"/>
                    </a:ext>
                  </a:extLst>
                </a:gridCol>
                <a:gridCol w="2555478">
                  <a:extLst>
                    <a:ext uri="{9D8B030D-6E8A-4147-A177-3AD203B41FA5}">
                      <a16:colId xmlns:a16="http://schemas.microsoft.com/office/drawing/2014/main" val="635747140"/>
                    </a:ext>
                  </a:extLst>
                </a:gridCol>
              </a:tblGrid>
              <a:tr h="464848">
                <a:tc>
                  <a:txBody>
                    <a:bodyPr/>
                    <a:lstStyle/>
                    <a:p>
                      <a:pPr algn="l"/>
                      <a:r>
                        <a:rPr lang="en" altLang="zh-TW" b="1" dirty="0">
                          <a:solidFill>
                            <a:schemeClr val="bg1"/>
                          </a:solidFill>
                          <a:effectLst/>
                          <a:latin typeface="PingFang TC" panose="020B0400000000000000" pitchFamily="34" charset="-120"/>
                          <a:ea typeface="PingFang TC" panose="020B0400000000000000" pitchFamily="34" charset="-120"/>
                        </a:rPr>
                        <a:t>FMA_nonpipe </a:t>
                      </a:r>
                      <a:r>
                        <a:rPr lang="zh-TW" altLang="en-US" b="1" dirty="0">
                          <a:solidFill>
                            <a:schemeClr val="bg1"/>
                          </a:solidFill>
                          <a:effectLst/>
                          <a:latin typeface="PingFang TC" panose="020B0400000000000000" pitchFamily="34" charset="-120"/>
                          <a:ea typeface="PingFang TC" panose="020B0400000000000000" pitchFamily="34" charset="-120"/>
                        </a:rPr>
                        <a:t>比較表</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Area Optimization</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Timing Optimization</a:t>
                      </a:r>
                      <a:endParaRPr lang="zh-TW" altLang="en-US" dirty="0">
                        <a:solidFill>
                          <a:schemeClr val="bg1"/>
                        </a:solidFill>
                      </a:endParaRPr>
                    </a:p>
                  </a:txBody>
                  <a:tcPr/>
                </a:tc>
                <a:tc>
                  <a:txBody>
                    <a:bodyPr/>
                    <a:lstStyle/>
                    <a:p>
                      <a:pPr algn="l"/>
                      <a:r>
                        <a:rPr lang="en" altLang="zh-TW" dirty="0">
                          <a:solidFill>
                            <a:schemeClr val="bg1"/>
                          </a:solidFill>
                          <a:latin typeface="PingFang TC" panose="020B0400000000000000" pitchFamily="34" charset="-120"/>
                          <a:ea typeface="PingFang TC" panose="020B0400000000000000" pitchFamily="34" charset="-120"/>
                        </a:rPr>
                        <a:t>Mid Optimization</a:t>
                      </a:r>
                      <a:endParaRPr lang="zh-TW" altLang="en-US" dirty="0">
                        <a:solidFill>
                          <a:schemeClr val="bg1"/>
                        </a:solidFill>
                      </a:endParaRPr>
                    </a:p>
                  </a:txBody>
                  <a:tcPr/>
                </a:tc>
                <a:extLst>
                  <a:ext uri="{0D108BD9-81ED-4DB2-BD59-A6C34878D82A}">
                    <a16:rowId xmlns:a16="http://schemas.microsoft.com/office/drawing/2014/main" val="3281905530"/>
                  </a:ext>
                </a:extLst>
              </a:tr>
              <a:tr h="491816">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Delay (ns)</a:t>
                      </a:r>
                      <a:endParaRPr lang="zh-TW" altLang="en-US" dirty="0"/>
                    </a:p>
                  </a:txBody>
                  <a:tcPr/>
                </a:tc>
                <a:tc>
                  <a:txBody>
                    <a:bodyPr/>
                    <a:lstStyle/>
                    <a:p>
                      <a:pPr algn="l"/>
                      <a:r>
                        <a:rPr lang="en-US" altLang="zh-TW" dirty="0"/>
                        <a:t>14.00</a:t>
                      </a:r>
                      <a:endParaRPr lang="zh-TW" altLang="en-US" dirty="0"/>
                    </a:p>
                  </a:txBody>
                  <a:tcPr/>
                </a:tc>
                <a:tc>
                  <a:txBody>
                    <a:bodyPr/>
                    <a:lstStyle/>
                    <a:p>
                      <a:pPr algn="l"/>
                      <a:r>
                        <a:rPr lang="en-US" altLang="zh-TW" dirty="0"/>
                        <a:t>4.50</a:t>
                      </a:r>
                      <a:endParaRPr lang="zh-TW" altLang="en-US" dirty="0"/>
                    </a:p>
                  </a:txBody>
                  <a:tcPr/>
                </a:tc>
                <a:tc>
                  <a:txBody>
                    <a:bodyPr/>
                    <a:lstStyle/>
                    <a:p>
                      <a:pPr algn="l"/>
                      <a:r>
                        <a:rPr lang="en-US" altLang="zh-TW" dirty="0">
                          <a:solidFill>
                            <a:srgbClr val="000000"/>
                          </a:solidFill>
                          <a:ea typeface="PingFang TC" panose="020B0400000000000000" pitchFamily="34" charset="-120"/>
                        </a:rPr>
                        <a:t>9.23</a:t>
                      </a:r>
                      <a:endParaRPr lang="zh-TW" altLang="en-US" dirty="0"/>
                    </a:p>
                  </a:txBody>
                  <a:tcPr/>
                </a:tc>
                <a:extLst>
                  <a:ext uri="{0D108BD9-81ED-4DB2-BD59-A6C34878D82A}">
                    <a16:rowId xmlns:a16="http://schemas.microsoft.com/office/drawing/2014/main" val="362238677"/>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Latency (ns)</a:t>
                      </a:r>
                      <a:endParaRPr lang="zh-TW" altLang="en-US" dirty="0"/>
                    </a:p>
                  </a:txBody>
                  <a:tcPr/>
                </a:tc>
                <a:tc>
                  <a:txBody>
                    <a:bodyPr/>
                    <a:lstStyle/>
                    <a:p>
                      <a:pPr algn="l"/>
                      <a:r>
                        <a:rPr lang="en-US" altLang="zh-TW" dirty="0">
                          <a:solidFill>
                            <a:srgbClr val="000000"/>
                          </a:solidFill>
                          <a:ea typeface="PingFang TC" panose="020B0400000000000000" pitchFamily="34" charset="-120"/>
                        </a:rPr>
                        <a:t>14.00</a:t>
                      </a:r>
                      <a:endParaRPr lang="zh-TW" altLang="en-US" dirty="0"/>
                    </a:p>
                  </a:txBody>
                  <a:tcPr/>
                </a:tc>
                <a:tc>
                  <a:txBody>
                    <a:bodyPr/>
                    <a:lstStyle/>
                    <a:p>
                      <a:pPr algn="l"/>
                      <a:r>
                        <a:rPr lang="en-US" altLang="zh-TW" dirty="0"/>
                        <a:t>4.50</a:t>
                      </a:r>
                      <a:endParaRPr lang="zh-TW" altLang="en-US" dirty="0"/>
                    </a:p>
                  </a:txBody>
                  <a:tcPr/>
                </a:tc>
                <a:tc>
                  <a:txBody>
                    <a:bodyPr/>
                    <a:lstStyle/>
                    <a:p>
                      <a:pPr algn="l"/>
                      <a:r>
                        <a:rPr lang="en-US" altLang="zh-TW" dirty="0">
                          <a:solidFill>
                            <a:srgbClr val="000000"/>
                          </a:solidFill>
                          <a:ea typeface="PingFang TC" panose="020B0400000000000000" pitchFamily="34" charset="-120"/>
                        </a:rPr>
                        <a:t>9.23</a:t>
                      </a:r>
                      <a:endParaRPr lang="zh-TW" altLang="en-US" dirty="0"/>
                    </a:p>
                  </a:txBody>
                  <a:tcPr/>
                </a:tc>
                <a:extLst>
                  <a:ext uri="{0D108BD9-81ED-4DB2-BD59-A6C34878D82A}">
                    <a16:rowId xmlns:a16="http://schemas.microsoft.com/office/drawing/2014/main" val="351420019"/>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Total area (u m^2)</a:t>
                      </a:r>
                      <a:endParaRPr lang="zh-TW" altLang="en-US" dirty="0"/>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16848.518105</a:t>
                      </a:r>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24842.537724</a:t>
                      </a:r>
                      <a:endParaRPr lang="zh-TW" altLang="en-US" dirty="0"/>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18556.095322</a:t>
                      </a:r>
                    </a:p>
                  </a:txBody>
                  <a:tcPr>
                    <a:solidFill>
                      <a:schemeClr val="accent1">
                        <a:lumMod val="40000"/>
                        <a:lumOff val="60000"/>
                      </a:schemeClr>
                    </a:solidFill>
                  </a:tcPr>
                </a:tc>
                <a:extLst>
                  <a:ext uri="{0D108BD9-81ED-4DB2-BD59-A6C34878D82A}">
                    <a16:rowId xmlns:a16="http://schemas.microsoft.com/office/drawing/2014/main" val="594496211"/>
                  </a:ext>
                </a:extLst>
              </a:tr>
              <a:tr h="464848">
                <a:tc>
                  <a:txBody>
                    <a:bodyPr/>
                    <a:lstStyle/>
                    <a:p>
                      <a:pPr algn="ctr"/>
                      <a:r>
                        <a:rPr lang="en-US" altLang="zh-TW" dirty="0"/>
                        <a:t>Cl</a:t>
                      </a:r>
                      <a:endParaRPr lang="zh-TW" altLang="en-US" dirty="0"/>
                    </a:p>
                  </a:txBody>
                  <a:tcPr>
                    <a:solidFill>
                      <a:schemeClr val="accent1">
                        <a:lumMod val="40000"/>
                        <a:lumOff val="60000"/>
                      </a:schemeClr>
                    </a:solidFill>
                  </a:tcPr>
                </a:tc>
                <a:tc>
                  <a:txBody>
                    <a:bodyPr/>
                    <a:lstStyle/>
                    <a:p>
                      <a:pPr algn="l"/>
                      <a:r>
                        <a:rPr lang="en" altLang="zh-TW" dirty="0">
                          <a:solidFill>
                            <a:srgbClr val="000000"/>
                          </a:solidFill>
                          <a:latin typeface="PingFang TC" panose="020B0400000000000000" pitchFamily="34" charset="-120"/>
                          <a:ea typeface="PingFang TC" panose="020B0400000000000000" pitchFamily="34" charset="-120"/>
                        </a:rPr>
                        <a:t>16848.518105</a:t>
                      </a:r>
                    </a:p>
                  </a:txBody>
                  <a:tcPr>
                    <a:solidFill>
                      <a:schemeClr val="accent1">
                        <a:lumMod val="40000"/>
                        <a:lumOff val="60000"/>
                      </a:schemeClr>
                    </a:solidFill>
                  </a:tcPr>
                </a:tc>
                <a:tc>
                  <a:txBody>
                    <a:bodyPr/>
                    <a:lstStyle/>
                    <a:p>
                      <a:pPr algn="l"/>
                      <a:r>
                        <a:rPr lang="en-US" altLang="zh-TW" dirty="0"/>
                        <a:t>24842.537724</a:t>
                      </a:r>
                      <a:endParaRPr lang="zh-TW" altLang="en-US" dirty="0"/>
                    </a:p>
                  </a:txBody>
                  <a:tcPr>
                    <a:solidFill>
                      <a:schemeClr val="accent1">
                        <a:lumMod val="40000"/>
                        <a:lumOff val="60000"/>
                      </a:schemeClr>
                    </a:solidFill>
                  </a:tcPr>
                </a:tc>
                <a:tc>
                  <a:txBody>
                    <a:bodyPr/>
                    <a:lstStyle/>
                    <a:p>
                      <a:pPr algn="l"/>
                      <a:r>
                        <a:rPr lang="en-US" altLang="zh-TW" dirty="0"/>
                        <a:t>18556.095322</a:t>
                      </a:r>
                    </a:p>
                  </a:txBody>
                  <a:tcPr>
                    <a:solidFill>
                      <a:schemeClr val="accent1">
                        <a:lumMod val="40000"/>
                        <a:lumOff val="60000"/>
                      </a:schemeClr>
                    </a:solidFill>
                  </a:tcPr>
                </a:tc>
                <a:extLst>
                  <a:ext uri="{0D108BD9-81ED-4DB2-BD59-A6C34878D82A}">
                    <a16:rowId xmlns:a16="http://schemas.microsoft.com/office/drawing/2014/main" val="3788845291"/>
                  </a:ext>
                </a:extLst>
              </a:tr>
              <a:tr h="464848">
                <a:tc>
                  <a:txBody>
                    <a:bodyPr/>
                    <a:lstStyle/>
                    <a:p>
                      <a:pPr algn="ctr"/>
                      <a:r>
                        <a:rPr lang="en-US" altLang="zh-TW" dirty="0" err="1"/>
                        <a:t>Sl</a:t>
                      </a:r>
                      <a:endParaRPr lang="zh-TW" altLang="en-US" dirty="0"/>
                    </a:p>
                  </a:txBody>
                  <a:tcPr>
                    <a:solidFill>
                      <a:schemeClr val="accent1">
                        <a:lumMod val="40000"/>
                        <a:lumOff val="60000"/>
                      </a:schemeClr>
                    </a:solidFill>
                  </a:tcPr>
                </a:tc>
                <a:tc>
                  <a:txBody>
                    <a:bodyPr/>
                    <a:lstStyle/>
                    <a:p>
                      <a:pPr algn="l"/>
                      <a:r>
                        <a:rPr lang="en-US" altLang="zh-TW" dirty="0"/>
                        <a:t>0</a:t>
                      </a:r>
                      <a:endParaRPr lang="zh-TW" altLang="en-US" dirty="0"/>
                    </a:p>
                  </a:txBody>
                  <a:tcPr>
                    <a:solidFill>
                      <a:schemeClr val="accent1">
                        <a:lumMod val="40000"/>
                        <a:lumOff val="60000"/>
                      </a:schemeClr>
                    </a:solidFill>
                  </a:tcPr>
                </a:tc>
                <a:tc>
                  <a:txBody>
                    <a:bodyPr/>
                    <a:lstStyle/>
                    <a:p>
                      <a:pPr algn="l"/>
                      <a:r>
                        <a:rPr lang="en-US" altLang="zh-TW" dirty="0"/>
                        <a:t>0</a:t>
                      </a:r>
                      <a:endParaRPr lang="zh-TW" altLang="en-US" dirty="0"/>
                    </a:p>
                  </a:txBody>
                  <a:tcPr>
                    <a:solidFill>
                      <a:schemeClr val="accent1">
                        <a:lumMod val="40000"/>
                        <a:lumOff val="60000"/>
                      </a:schemeClr>
                    </a:solidFill>
                  </a:tcPr>
                </a:tc>
                <a:tc>
                  <a:txBody>
                    <a:bodyPr/>
                    <a:lstStyle/>
                    <a:p>
                      <a:pPr algn="l"/>
                      <a:r>
                        <a:rPr lang="en-US" altLang="zh-TW" dirty="0"/>
                        <a:t>0</a:t>
                      </a:r>
                      <a:endParaRPr lang="zh-TW" altLang="en-US" dirty="0"/>
                    </a:p>
                  </a:txBody>
                  <a:tcPr>
                    <a:solidFill>
                      <a:schemeClr val="accent1">
                        <a:lumMod val="40000"/>
                        <a:lumOff val="60000"/>
                      </a:schemeClr>
                    </a:solidFill>
                  </a:tcPr>
                </a:tc>
                <a:extLst>
                  <a:ext uri="{0D108BD9-81ED-4DB2-BD59-A6C34878D82A}">
                    <a16:rowId xmlns:a16="http://schemas.microsoft.com/office/drawing/2014/main" val="3291601467"/>
                  </a:ext>
                </a:extLst>
              </a:tr>
              <a:tr h="464848">
                <a:tc>
                  <a:txBody>
                    <a:bodyPr/>
                    <a:lstStyle/>
                    <a:p>
                      <a:pPr algn="l"/>
                      <a:r>
                        <a:rPr lang="en" altLang="zh-TW" b="1" dirty="0">
                          <a:solidFill>
                            <a:srgbClr val="000000"/>
                          </a:solidFill>
                          <a:latin typeface="PingFang TC" panose="020B0400000000000000" pitchFamily="34" charset="-120"/>
                          <a:ea typeface="PingFang TC" panose="020B0400000000000000" pitchFamily="34" charset="-120"/>
                        </a:rPr>
                        <a:t>Total power (W)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0.7779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3.2876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tc>
                  <a:txBody>
                    <a:bodyPr/>
                    <a:lstStyle/>
                    <a:p>
                      <a:pPr algn="l"/>
                      <a:r>
                        <a:rPr lang="en-US" altLang="zh-TW" dirty="0">
                          <a:solidFill>
                            <a:srgbClr val="000000"/>
                          </a:solidFill>
                          <a:latin typeface="PingFang TC" panose="020B0400000000000000" pitchFamily="34" charset="-120"/>
                          <a:ea typeface="PingFang TC" panose="020B0400000000000000" pitchFamily="34" charset="-120"/>
                        </a:rPr>
                        <a:t>1.2104 </a:t>
                      </a:r>
                      <a:r>
                        <a:rPr lang="en-US" altLang="zh-TW" dirty="0" err="1">
                          <a:solidFill>
                            <a:srgbClr val="000000"/>
                          </a:solidFill>
                          <a:latin typeface="PingFang TC" panose="020B0400000000000000" pitchFamily="34" charset="-120"/>
                          <a:ea typeface="PingFang TC" panose="020B0400000000000000" pitchFamily="34" charset="-120"/>
                        </a:rPr>
                        <a:t>mW</a:t>
                      </a:r>
                      <a:endParaRPr lang="zh-TW" altLang="en-US" dirty="0"/>
                    </a:p>
                  </a:txBody>
                  <a:tcPr>
                    <a:solidFill>
                      <a:schemeClr val="accent3">
                        <a:lumMod val="40000"/>
                        <a:lumOff val="60000"/>
                      </a:schemeClr>
                    </a:solidFill>
                  </a:tcPr>
                </a:tc>
                <a:extLst>
                  <a:ext uri="{0D108BD9-81ED-4DB2-BD59-A6C34878D82A}">
                    <a16:rowId xmlns:a16="http://schemas.microsoft.com/office/drawing/2014/main" val="4017080628"/>
                  </a:ext>
                </a:extLst>
              </a:tr>
              <a:tr h="464848">
                <a:tc>
                  <a:txBody>
                    <a:bodyPr/>
                    <a:lstStyle/>
                    <a:p>
                      <a:pPr algn="ctr"/>
                      <a:r>
                        <a:rPr lang="en-US" altLang="zh-TW" dirty="0"/>
                        <a:t>Dynamic</a:t>
                      </a:r>
                      <a:endParaRPr lang="zh-TW" altLang="en-US" dirty="0"/>
                    </a:p>
                  </a:txBody>
                  <a:tcPr>
                    <a:solidFill>
                      <a:schemeClr val="accent3">
                        <a:lumMod val="40000"/>
                        <a:lumOff val="60000"/>
                      </a:schemeClr>
                    </a:solidFill>
                  </a:tcPr>
                </a:tc>
                <a:tc>
                  <a:txBody>
                    <a:bodyPr/>
                    <a:lstStyle/>
                    <a:p>
                      <a:pPr algn="l"/>
                      <a:r>
                        <a:rPr lang="en-US" altLang="zh-TW" dirty="0"/>
                        <a:t>602.4437 </a:t>
                      </a:r>
                      <a:r>
                        <a:rPr lang="en-US" altLang="zh-TW" dirty="0" err="1"/>
                        <a:t>uW</a:t>
                      </a:r>
                      <a:r>
                        <a:rPr lang="en-US" altLang="zh-TW" dirty="0"/>
                        <a:t> </a:t>
                      </a:r>
                    </a:p>
                  </a:txBody>
                  <a:tcPr>
                    <a:solidFill>
                      <a:schemeClr val="accent3">
                        <a:lumMod val="40000"/>
                        <a:lumOff val="60000"/>
                      </a:schemeClr>
                    </a:solidFill>
                  </a:tcPr>
                </a:tc>
                <a:tc>
                  <a:txBody>
                    <a:bodyPr/>
                    <a:lstStyle/>
                    <a:p>
                      <a:pPr algn="l"/>
                      <a:r>
                        <a:rPr lang="en-US" altLang="zh-TW" dirty="0"/>
                        <a:t>2.9519 </a:t>
                      </a:r>
                      <a:r>
                        <a:rPr lang="en-US" altLang="zh-TW" dirty="0" err="1"/>
                        <a:t>mW</a:t>
                      </a:r>
                      <a:endParaRPr lang="zh-TW" altLang="en-US" dirty="0"/>
                    </a:p>
                  </a:txBody>
                  <a:tcPr>
                    <a:solidFill>
                      <a:schemeClr val="accent3">
                        <a:lumMod val="40000"/>
                        <a:lumOff val="60000"/>
                      </a:schemeClr>
                    </a:solidFill>
                  </a:tcPr>
                </a:tc>
                <a:tc>
                  <a:txBody>
                    <a:bodyPr/>
                    <a:lstStyle/>
                    <a:p>
                      <a:pPr algn="l"/>
                      <a:r>
                        <a:rPr lang="en-US" altLang="zh-TW" dirty="0"/>
                        <a:t>1.0029 </a:t>
                      </a:r>
                      <a:r>
                        <a:rPr lang="en-US" altLang="zh-TW" dirty="0" err="1"/>
                        <a:t>mW</a:t>
                      </a:r>
                      <a:endParaRPr lang="zh-TW" altLang="en-US" dirty="0"/>
                    </a:p>
                  </a:txBody>
                  <a:tcPr>
                    <a:solidFill>
                      <a:schemeClr val="accent3">
                        <a:lumMod val="40000"/>
                        <a:lumOff val="60000"/>
                      </a:schemeClr>
                    </a:solidFill>
                  </a:tcPr>
                </a:tc>
                <a:extLst>
                  <a:ext uri="{0D108BD9-81ED-4DB2-BD59-A6C34878D82A}">
                    <a16:rowId xmlns:a16="http://schemas.microsoft.com/office/drawing/2014/main" val="505963144"/>
                  </a:ext>
                </a:extLst>
              </a:tr>
              <a:tr h="464848">
                <a:tc>
                  <a:txBody>
                    <a:bodyPr/>
                    <a:lstStyle/>
                    <a:p>
                      <a:pPr algn="ctr"/>
                      <a:r>
                        <a:rPr lang="en-US" altLang="zh-TW" dirty="0"/>
                        <a:t>leakage</a:t>
                      </a:r>
                      <a:endParaRPr lang="zh-TW" altLang="en-US" dirty="0"/>
                    </a:p>
                  </a:txBody>
                  <a:tcPr>
                    <a:solidFill>
                      <a:schemeClr val="accent3">
                        <a:lumMod val="40000"/>
                        <a:lumOff val="60000"/>
                      </a:schemeClr>
                    </a:solidFill>
                  </a:tcPr>
                </a:tc>
                <a:tc>
                  <a:txBody>
                    <a:bodyPr/>
                    <a:lstStyle/>
                    <a:p>
                      <a:pPr algn="l"/>
                      <a:r>
                        <a:rPr lang="en-US" altLang="zh-TW" dirty="0"/>
                        <a:t>175.4621 </a:t>
                      </a:r>
                      <a:r>
                        <a:rPr lang="en-US" altLang="zh-TW" dirty="0" err="1"/>
                        <a:t>uW</a:t>
                      </a:r>
                      <a:endParaRPr lang="zh-TW" altLang="en-US" dirty="0"/>
                    </a:p>
                  </a:txBody>
                  <a:tcPr>
                    <a:solidFill>
                      <a:schemeClr val="accent3">
                        <a:lumMod val="40000"/>
                        <a:lumOff val="60000"/>
                      </a:schemeClr>
                    </a:solidFill>
                  </a:tcPr>
                </a:tc>
                <a:tc>
                  <a:txBody>
                    <a:bodyPr/>
                    <a:lstStyle/>
                    <a:p>
                      <a:pPr algn="l"/>
                      <a:r>
                        <a:rPr lang="en-US" altLang="zh-TW" dirty="0"/>
                        <a:t>335.6612 </a:t>
                      </a:r>
                      <a:r>
                        <a:rPr lang="en-US" altLang="zh-TW" dirty="0" err="1"/>
                        <a:t>uW</a:t>
                      </a:r>
                      <a:endParaRPr lang="zh-TW" altLang="en-US" dirty="0"/>
                    </a:p>
                  </a:txBody>
                  <a:tcPr>
                    <a:solidFill>
                      <a:schemeClr val="accent3">
                        <a:lumMod val="40000"/>
                        <a:lumOff val="60000"/>
                      </a:schemeClr>
                    </a:solidFill>
                  </a:tcPr>
                </a:tc>
                <a:tc>
                  <a:txBody>
                    <a:bodyPr/>
                    <a:lstStyle/>
                    <a:p>
                      <a:pPr algn="l"/>
                      <a:r>
                        <a:rPr lang="en-US" altLang="zh-TW" dirty="0"/>
                        <a:t>207.4979 </a:t>
                      </a:r>
                      <a:r>
                        <a:rPr lang="en-US" altLang="zh-TW" dirty="0" err="1"/>
                        <a:t>uW</a:t>
                      </a:r>
                      <a:endParaRPr lang="zh-TW" altLang="en-US" dirty="0"/>
                    </a:p>
                  </a:txBody>
                  <a:tcPr>
                    <a:solidFill>
                      <a:schemeClr val="accent3">
                        <a:lumMod val="40000"/>
                        <a:lumOff val="60000"/>
                      </a:schemeClr>
                    </a:solidFill>
                  </a:tcPr>
                </a:tc>
                <a:extLst>
                  <a:ext uri="{0D108BD9-81ED-4DB2-BD59-A6C34878D82A}">
                    <a16:rowId xmlns:a16="http://schemas.microsoft.com/office/drawing/2014/main" val="1061575166"/>
                  </a:ext>
                </a:extLst>
              </a:tr>
            </a:tbl>
          </a:graphicData>
        </a:graphic>
      </p:graphicFrame>
    </p:spTree>
    <p:extLst>
      <p:ext uri="{BB962C8B-B14F-4D97-AF65-F5344CB8AC3E}">
        <p14:creationId xmlns:p14="http://schemas.microsoft.com/office/powerpoint/2010/main" val="2052718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56204-FBC7-02A2-EB6F-199FD9EA6456}"/>
              </a:ext>
            </a:extLst>
          </p:cNvPr>
          <p:cNvSpPr>
            <a:spLocks noGrp="1"/>
          </p:cNvSpPr>
          <p:nvPr>
            <p:ph type="title"/>
          </p:nvPr>
        </p:nvSpPr>
        <p:spPr>
          <a:xfrm>
            <a:off x="1000165" y="387830"/>
            <a:ext cx="9603275" cy="1049235"/>
          </a:xfrm>
        </p:spPr>
        <p:txBody>
          <a:bodyPr/>
          <a:lstStyle/>
          <a:p>
            <a:r>
              <a:rPr kumimoji="1" lang="en-US" altLang="zh-TW" dirty="0"/>
              <a:t>Pre-SIM</a:t>
            </a:r>
            <a:r>
              <a:rPr kumimoji="1" lang="zh-TW" altLang="en-US" dirty="0"/>
              <a:t>波形圖</a:t>
            </a:r>
            <a:r>
              <a:rPr kumimoji="1" lang="en-US" altLang="zh-TW" dirty="0"/>
              <a:t> single precision</a:t>
            </a:r>
            <a:endParaRPr kumimoji="1" lang="zh-TW" altLang="en-US" dirty="0"/>
          </a:p>
        </p:txBody>
      </p:sp>
      <p:sp>
        <p:nvSpPr>
          <p:cNvPr id="8" name="文字方塊 7">
            <a:extLst>
              <a:ext uri="{FF2B5EF4-FFF2-40B4-BE49-F238E27FC236}">
                <a16:creationId xmlns:a16="http://schemas.microsoft.com/office/drawing/2014/main" id="{E6D5F567-8938-01C6-6C57-4B9F31518B41}"/>
              </a:ext>
            </a:extLst>
          </p:cNvPr>
          <p:cNvSpPr txBox="1"/>
          <p:nvPr/>
        </p:nvSpPr>
        <p:spPr>
          <a:xfrm>
            <a:off x="1157385" y="975400"/>
            <a:ext cx="10034450" cy="923330"/>
          </a:xfrm>
          <a:prstGeom prst="rect">
            <a:avLst/>
          </a:prstGeom>
          <a:noFill/>
        </p:spPr>
        <p:txBody>
          <a:bodyPr wrap="square" rtlCol="0">
            <a:spAutoFit/>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因為是前測以及沒有</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Pipeline</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，所以輸出馬上就出現了，可以看到答案是幾乎答對的，有一些軟硬體誤差。而因為這次是要</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Half-precision</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和</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Single-precision</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要共用硬體，所以可以看到有把</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X1~x4 </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以及</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 y1~y4</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在個別拆分一半成</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High </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和 </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Low</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6" name="圖片 5">
            <a:extLst>
              <a:ext uri="{FF2B5EF4-FFF2-40B4-BE49-F238E27FC236}">
                <a16:creationId xmlns:a16="http://schemas.microsoft.com/office/drawing/2014/main" id="{DD04D6C3-34E3-7C8D-7730-1EEBCFFDF5AC}"/>
              </a:ext>
            </a:extLst>
          </p:cNvPr>
          <p:cNvPicPr>
            <a:picLocks noChangeAspect="1"/>
          </p:cNvPicPr>
          <p:nvPr/>
        </p:nvPicPr>
        <p:blipFill>
          <a:blip r:embed="rId2"/>
          <a:stretch>
            <a:fillRect/>
          </a:stretch>
        </p:blipFill>
        <p:spPr>
          <a:xfrm>
            <a:off x="0" y="2055949"/>
            <a:ext cx="12157955" cy="3645603"/>
          </a:xfrm>
          <a:prstGeom prst="rect">
            <a:avLst/>
          </a:prstGeom>
        </p:spPr>
      </p:pic>
    </p:spTree>
    <p:extLst>
      <p:ext uri="{BB962C8B-B14F-4D97-AF65-F5344CB8AC3E}">
        <p14:creationId xmlns:p14="http://schemas.microsoft.com/office/powerpoint/2010/main" val="77735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56204-FBC7-02A2-EB6F-199FD9EA6456}"/>
              </a:ext>
            </a:extLst>
          </p:cNvPr>
          <p:cNvSpPr>
            <a:spLocks noGrp="1"/>
          </p:cNvSpPr>
          <p:nvPr>
            <p:ph type="title"/>
          </p:nvPr>
        </p:nvSpPr>
        <p:spPr>
          <a:xfrm>
            <a:off x="1000165" y="387830"/>
            <a:ext cx="9603275" cy="1049235"/>
          </a:xfrm>
        </p:spPr>
        <p:txBody>
          <a:bodyPr/>
          <a:lstStyle/>
          <a:p>
            <a:r>
              <a:rPr kumimoji="1" lang="en-US" altLang="zh-TW" dirty="0"/>
              <a:t>Pre-SIM</a:t>
            </a:r>
            <a:r>
              <a:rPr kumimoji="1" lang="zh-TW" altLang="en-US" dirty="0"/>
              <a:t>波形圖</a:t>
            </a:r>
            <a:r>
              <a:rPr kumimoji="1" lang="en-US" altLang="zh-TW" dirty="0"/>
              <a:t> Half precision</a:t>
            </a:r>
            <a:endParaRPr kumimoji="1" lang="zh-TW" altLang="en-US" dirty="0"/>
          </a:p>
        </p:txBody>
      </p:sp>
      <p:sp>
        <p:nvSpPr>
          <p:cNvPr id="8" name="文字方塊 7">
            <a:extLst>
              <a:ext uri="{FF2B5EF4-FFF2-40B4-BE49-F238E27FC236}">
                <a16:creationId xmlns:a16="http://schemas.microsoft.com/office/drawing/2014/main" id="{E6D5F567-8938-01C6-6C57-4B9F31518B41}"/>
              </a:ext>
            </a:extLst>
          </p:cNvPr>
          <p:cNvSpPr txBox="1"/>
          <p:nvPr/>
        </p:nvSpPr>
        <p:spPr>
          <a:xfrm>
            <a:off x="1157385" y="975400"/>
            <a:ext cx="10034450" cy="923330"/>
          </a:xfrm>
          <a:prstGeom prst="rect">
            <a:avLst/>
          </a:prstGeom>
          <a:noFill/>
        </p:spPr>
        <p:txBody>
          <a:bodyPr wrap="square" rtlCol="0">
            <a:spAutoFit/>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和上一張單精度不同的地方是，只有一半長度的輸入，可以看到</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High</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的部分都是</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0</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，所以只會有</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Low</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的那一半會進行運算，最後的</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Result</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也是只有一半的長度，可以看到這邊和正確答案也是有一點出入，是因為軟硬體的精度差異。</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E4155C46-DF5B-9804-1447-DA5EE15720DA}"/>
              </a:ext>
            </a:extLst>
          </p:cNvPr>
          <p:cNvPicPr>
            <a:picLocks noChangeAspect="1"/>
          </p:cNvPicPr>
          <p:nvPr/>
        </p:nvPicPr>
        <p:blipFill>
          <a:blip r:embed="rId2"/>
          <a:stretch>
            <a:fillRect/>
          </a:stretch>
        </p:blipFill>
        <p:spPr>
          <a:xfrm>
            <a:off x="64049" y="2024635"/>
            <a:ext cx="12063901" cy="3506126"/>
          </a:xfrm>
          <a:prstGeom prst="rect">
            <a:avLst/>
          </a:prstGeom>
        </p:spPr>
      </p:pic>
    </p:spTree>
    <p:extLst>
      <p:ext uri="{BB962C8B-B14F-4D97-AF65-F5344CB8AC3E}">
        <p14:creationId xmlns:p14="http://schemas.microsoft.com/office/powerpoint/2010/main" val="3616805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DB5F9F-2AA6-2528-788C-C4E39ADD4D0A}"/>
              </a:ext>
            </a:extLst>
          </p:cNvPr>
          <p:cNvSpPr>
            <a:spLocks noGrp="1"/>
          </p:cNvSpPr>
          <p:nvPr>
            <p:ph type="title"/>
          </p:nvPr>
        </p:nvSpPr>
        <p:spPr>
          <a:xfrm>
            <a:off x="814971" y="503577"/>
            <a:ext cx="9603275" cy="1049235"/>
          </a:xfrm>
        </p:spPr>
        <p:txBody>
          <a:bodyPr/>
          <a:lstStyle/>
          <a:p>
            <a:r>
              <a:rPr kumimoji="1" lang="en-US" altLang="zh-TW" dirty="0"/>
              <a:t>POST-SIM</a:t>
            </a:r>
            <a:r>
              <a:rPr kumimoji="1" lang="zh-TW" altLang="en-US" dirty="0"/>
              <a:t>波形圖</a:t>
            </a:r>
          </a:p>
        </p:txBody>
      </p:sp>
      <p:sp>
        <p:nvSpPr>
          <p:cNvPr id="6" name="文字方塊 5">
            <a:extLst>
              <a:ext uri="{FF2B5EF4-FFF2-40B4-BE49-F238E27FC236}">
                <a16:creationId xmlns:a16="http://schemas.microsoft.com/office/drawing/2014/main" id="{3A45E392-9597-4F50-244A-29B0BF22BA96}"/>
              </a:ext>
            </a:extLst>
          </p:cNvPr>
          <p:cNvSpPr txBox="1"/>
          <p:nvPr/>
        </p:nvSpPr>
        <p:spPr>
          <a:xfrm>
            <a:off x="1316695" y="1368146"/>
            <a:ext cx="10247099" cy="369332"/>
          </a:xfrm>
          <a:prstGeom prst="rect">
            <a:avLst/>
          </a:prstGeom>
          <a:noFill/>
        </p:spPr>
        <p:txBody>
          <a:bodyPr wrap="square" rtlCol="0">
            <a:spAutoFit/>
          </a:bodyPr>
          <a:lstStyle/>
          <a:p>
            <a:r>
              <a:rPr kumimoji="1" lang="zh-TW" altLang="en-US" dirty="0"/>
              <a:t>後測時因為已經加入了</a:t>
            </a:r>
            <a:r>
              <a:rPr kumimoji="1" lang="en-US" altLang="zh-TW" dirty="0"/>
              <a:t>Delay</a:t>
            </a:r>
            <a:r>
              <a:rPr kumimoji="1" lang="zh-TW" altLang="en-US" dirty="0"/>
              <a:t>，所以組合邏輯計算會在資料剛進來的時候持續一段時間才穩定。</a:t>
            </a:r>
          </a:p>
        </p:txBody>
      </p:sp>
      <p:pic>
        <p:nvPicPr>
          <p:cNvPr id="4" name="圖片 3">
            <a:extLst>
              <a:ext uri="{FF2B5EF4-FFF2-40B4-BE49-F238E27FC236}">
                <a16:creationId xmlns:a16="http://schemas.microsoft.com/office/drawing/2014/main" id="{33B6F67D-ABC2-EA4C-8820-5B64AC1EA9DB}"/>
              </a:ext>
            </a:extLst>
          </p:cNvPr>
          <p:cNvPicPr>
            <a:picLocks noChangeAspect="1"/>
          </p:cNvPicPr>
          <p:nvPr/>
        </p:nvPicPr>
        <p:blipFill>
          <a:blip r:embed="rId2"/>
          <a:stretch>
            <a:fillRect/>
          </a:stretch>
        </p:blipFill>
        <p:spPr>
          <a:xfrm>
            <a:off x="34046" y="2417381"/>
            <a:ext cx="12157954" cy="1321515"/>
          </a:xfrm>
          <a:prstGeom prst="rect">
            <a:avLst/>
          </a:prstGeom>
        </p:spPr>
      </p:pic>
      <p:sp>
        <p:nvSpPr>
          <p:cNvPr id="5" name="文字方塊 4">
            <a:extLst>
              <a:ext uri="{FF2B5EF4-FFF2-40B4-BE49-F238E27FC236}">
                <a16:creationId xmlns:a16="http://schemas.microsoft.com/office/drawing/2014/main" id="{14DAD4BC-134F-4311-88E2-500FCE9B0C72}"/>
              </a:ext>
            </a:extLst>
          </p:cNvPr>
          <p:cNvSpPr txBox="1"/>
          <p:nvPr/>
        </p:nvSpPr>
        <p:spPr>
          <a:xfrm>
            <a:off x="502113" y="1892763"/>
            <a:ext cx="1629164" cy="369332"/>
          </a:xfrm>
          <a:prstGeom prst="rect">
            <a:avLst/>
          </a:prstGeom>
          <a:noFill/>
        </p:spPr>
        <p:txBody>
          <a:bodyPr wrap="none" rtlCol="0">
            <a:spAutoFit/>
          </a:bodyPr>
          <a:lstStyle/>
          <a:p>
            <a:r>
              <a:rPr kumimoji="1" lang="en-US" altLang="zh-TW" dirty="0"/>
              <a:t>Single Precision</a:t>
            </a:r>
            <a:endParaRPr kumimoji="1" lang="zh-TW" altLang="en-US" dirty="0"/>
          </a:p>
        </p:txBody>
      </p:sp>
      <p:sp>
        <p:nvSpPr>
          <p:cNvPr id="7" name="文字方塊 6">
            <a:extLst>
              <a:ext uri="{FF2B5EF4-FFF2-40B4-BE49-F238E27FC236}">
                <a16:creationId xmlns:a16="http://schemas.microsoft.com/office/drawing/2014/main" id="{9DF0684D-C5C0-6F0C-601F-11E896581ED1}"/>
              </a:ext>
            </a:extLst>
          </p:cNvPr>
          <p:cNvSpPr txBox="1"/>
          <p:nvPr/>
        </p:nvSpPr>
        <p:spPr>
          <a:xfrm>
            <a:off x="502113" y="3894182"/>
            <a:ext cx="1472070" cy="369332"/>
          </a:xfrm>
          <a:prstGeom prst="rect">
            <a:avLst/>
          </a:prstGeom>
          <a:noFill/>
        </p:spPr>
        <p:txBody>
          <a:bodyPr wrap="none" rtlCol="0">
            <a:spAutoFit/>
          </a:bodyPr>
          <a:lstStyle/>
          <a:p>
            <a:r>
              <a:rPr kumimoji="1" lang="en-US" altLang="zh-TW" dirty="0"/>
              <a:t>Half Precision</a:t>
            </a:r>
            <a:endParaRPr kumimoji="1" lang="zh-TW" altLang="en-US" dirty="0"/>
          </a:p>
        </p:txBody>
      </p:sp>
      <p:pic>
        <p:nvPicPr>
          <p:cNvPr id="11" name="圖片 10">
            <a:extLst>
              <a:ext uri="{FF2B5EF4-FFF2-40B4-BE49-F238E27FC236}">
                <a16:creationId xmlns:a16="http://schemas.microsoft.com/office/drawing/2014/main" id="{4DA0095F-10DE-C3EF-CB31-2ECA7F369D3E}"/>
              </a:ext>
            </a:extLst>
          </p:cNvPr>
          <p:cNvPicPr>
            <a:picLocks noChangeAspect="1"/>
          </p:cNvPicPr>
          <p:nvPr/>
        </p:nvPicPr>
        <p:blipFill>
          <a:blip r:embed="rId3"/>
          <a:stretch>
            <a:fillRect/>
          </a:stretch>
        </p:blipFill>
        <p:spPr>
          <a:xfrm>
            <a:off x="34045" y="4449127"/>
            <a:ext cx="12157955" cy="1291186"/>
          </a:xfrm>
          <a:prstGeom prst="rect">
            <a:avLst/>
          </a:prstGeom>
        </p:spPr>
      </p:pic>
    </p:spTree>
    <p:extLst>
      <p:ext uri="{BB962C8B-B14F-4D97-AF65-F5344CB8AC3E}">
        <p14:creationId xmlns:p14="http://schemas.microsoft.com/office/powerpoint/2010/main" val="39064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9DDC6B-44E7-F64A-6CB1-5029854741DD}"/>
              </a:ext>
            </a:extLst>
          </p:cNvPr>
          <p:cNvSpPr>
            <a:spLocks noGrp="1"/>
          </p:cNvSpPr>
          <p:nvPr>
            <p:ph type="title"/>
          </p:nvPr>
        </p:nvSpPr>
        <p:spPr>
          <a:xfrm>
            <a:off x="405115" y="213328"/>
            <a:ext cx="10649740" cy="1049235"/>
          </a:xfrm>
        </p:spPr>
        <p:txBody>
          <a:bodyPr>
            <a:normAutofit/>
          </a:bodyPr>
          <a:lstStyle/>
          <a:p>
            <a:r>
              <a:rPr kumimoji="1" lang="en-US" altLang="zh-TW" dirty="0" err="1"/>
              <a:t>DP_NONpipe</a:t>
            </a:r>
            <a:r>
              <a:rPr kumimoji="1" lang="zh-TW" altLang="en-US" dirty="0"/>
              <a:t> 後測驗證結果</a:t>
            </a:r>
            <a:r>
              <a:rPr kumimoji="1" lang="en-US" altLang="zh-TW" dirty="0"/>
              <a:t>	</a:t>
            </a:r>
            <a:endParaRPr kumimoji="1" lang="zh-TW" altLang="en-US" dirty="0"/>
          </a:p>
        </p:txBody>
      </p:sp>
      <p:sp>
        <p:nvSpPr>
          <p:cNvPr id="4" name="內容版面配置區 3">
            <a:extLst>
              <a:ext uri="{FF2B5EF4-FFF2-40B4-BE49-F238E27FC236}">
                <a16:creationId xmlns:a16="http://schemas.microsoft.com/office/drawing/2014/main" id="{4CC5550B-0CDB-3A1C-72AB-22E0978778D0}"/>
              </a:ext>
            </a:extLst>
          </p:cNvPr>
          <p:cNvSpPr>
            <a:spLocks noGrp="1"/>
          </p:cNvSpPr>
          <p:nvPr>
            <p:ph idx="1"/>
          </p:nvPr>
        </p:nvSpPr>
        <p:spPr>
          <a:xfrm>
            <a:off x="612483" y="2144824"/>
            <a:ext cx="3529211" cy="3450613"/>
          </a:xfrm>
        </p:spPr>
        <p:txBody>
          <a:bodyPr/>
          <a:lstStyle/>
          <a:p>
            <a:r>
              <a:rPr lang="zh-TW" altLang="en-US" dirty="0"/>
              <a:t>左圖是半精度，右圖是單精度</a:t>
            </a:r>
            <a:endParaRPr lang="en-US" altLang="zh-TW" dirty="0"/>
          </a:p>
          <a:p>
            <a:r>
              <a:rPr lang="zh-TW" altLang="en-US" dirty="0"/>
              <a:t>半精度的誤差感覺稍微比全精度多一點，但兩者都不超過</a:t>
            </a:r>
            <a:r>
              <a:rPr lang="en-US" altLang="zh-TW" dirty="0"/>
              <a:t>0.01%</a:t>
            </a:r>
            <a:r>
              <a:rPr lang="zh-TW" altLang="en-US" dirty="0"/>
              <a:t>，半精度最大誤差大約是</a:t>
            </a:r>
            <a:r>
              <a:rPr lang="en-US" altLang="zh-TW" dirty="0"/>
              <a:t>0.006%</a:t>
            </a:r>
            <a:r>
              <a:rPr lang="zh-TW" altLang="en-US" dirty="0"/>
              <a:t>，全精度最大誤差大約是</a:t>
            </a:r>
            <a:r>
              <a:rPr lang="en-US" altLang="zh-TW" dirty="0"/>
              <a:t>0.002%</a:t>
            </a:r>
            <a:endParaRPr lang="zh-TW" altLang="en-US" dirty="0"/>
          </a:p>
        </p:txBody>
      </p:sp>
      <p:pic>
        <p:nvPicPr>
          <p:cNvPr id="5" name="圖片 4">
            <a:extLst>
              <a:ext uri="{FF2B5EF4-FFF2-40B4-BE49-F238E27FC236}">
                <a16:creationId xmlns:a16="http://schemas.microsoft.com/office/drawing/2014/main" id="{7635F120-A62B-5DBD-DE22-8B6D2FB6B647}"/>
              </a:ext>
            </a:extLst>
          </p:cNvPr>
          <p:cNvPicPr>
            <a:picLocks noChangeAspect="1"/>
          </p:cNvPicPr>
          <p:nvPr/>
        </p:nvPicPr>
        <p:blipFill>
          <a:blip r:embed="rId2"/>
          <a:stretch>
            <a:fillRect/>
          </a:stretch>
        </p:blipFill>
        <p:spPr>
          <a:xfrm>
            <a:off x="7591019" y="213328"/>
            <a:ext cx="4600981" cy="6644672"/>
          </a:xfrm>
          <a:prstGeom prst="rect">
            <a:avLst/>
          </a:prstGeom>
        </p:spPr>
      </p:pic>
      <p:pic>
        <p:nvPicPr>
          <p:cNvPr id="7" name="圖片 6">
            <a:extLst>
              <a:ext uri="{FF2B5EF4-FFF2-40B4-BE49-F238E27FC236}">
                <a16:creationId xmlns:a16="http://schemas.microsoft.com/office/drawing/2014/main" id="{BF507176-C3FC-3F54-DBE8-F7D013C37C75}"/>
              </a:ext>
            </a:extLst>
          </p:cNvPr>
          <p:cNvPicPr>
            <a:picLocks noChangeAspect="1"/>
          </p:cNvPicPr>
          <p:nvPr/>
        </p:nvPicPr>
        <p:blipFill>
          <a:blip r:embed="rId3"/>
          <a:stretch>
            <a:fillRect/>
          </a:stretch>
        </p:blipFill>
        <p:spPr>
          <a:xfrm>
            <a:off x="4319172" y="959005"/>
            <a:ext cx="3271847" cy="5898995"/>
          </a:xfrm>
          <a:prstGeom prst="rect">
            <a:avLst/>
          </a:prstGeom>
        </p:spPr>
      </p:pic>
    </p:spTree>
    <p:extLst>
      <p:ext uri="{BB962C8B-B14F-4D97-AF65-F5344CB8AC3E}">
        <p14:creationId xmlns:p14="http://schemas.microsoft.com/office/powerpoint/2010/main" val="278328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29524-0F8F-4A00-1A82-831D48879FCF}"/>
              </a:ext>
            </a:extLst>
          </p:cNvPr>
          <p:cNvSpPr>
            <a:spLocks noGrp="1"/>
          </p:cNvSpPr>
          <p:nvPr>
            <p:ph type="title"/>
          </p:nvPr>
        </p:nvSpPr>
        <p:spPr>
          <a:xfrm>
            <a:off x="1294362" y="132876"/>
            <a:ext cx="9603275" cy="1049235"/>
          </a:xfrm>
        </p:spPr>
        <p:txBody>
          <a:bodyPr>
            <a:normAutofit/>
          </a:bodyPr>
          <a:lstStyle/>
          <a:p>
            <a:r>
              <a:rPr lang="en" altLang="zh-TW" b="1" dirty="0">
                <a:solidFill>
                  <a:srgbClr val="000000"/>
                </a:solidFill>
                <a:effectLst/>
                <a:latin typeface="PingFang TC" panose="020B0400000000000000" pitchFamily="34" charset="-120"/>
                <a:ea typeface="PingFang TC" panose="020B0400000000000000" pitchFamily="34" charset="-120"/>
              </a:rPr>
              <a:t>pipelined DP</a:t>
            </a:r>
            <a:r>
              <a:rPr lang="zh-TW" altLang="en-US" b="1" dirty="0">
                <a:solidFill>
                  <a:srgbClr val="000000"/>
                </a:solidFill>
                <a:effectLst/>
                <a:latin typeface="PingFang TC" panose="020B0400000000000000" pitchFamily="34" charset="-120"/>
                <a:ea typeface="PingFang TC" panose="020B0400000000000000" pitchFamily="34" charset="-120"/>
              </a:rPr>
              <a:t>架構圖</a:t>
            </a:r>
            <a:br>
              <a:rPr lang="en" altLang="zh-TW" dirty="0">
                <a:solidFill>
                  <a:srgbClr val="000000"/>
                </a:solidFill>
                <a:effectLst/>
                <a:latin typeface="PingFang TC Semibold" panose="020B0400000000000000" pitchFamily="34" charset="-120"/>
                <a:ea typeface="PingFang TC Semibold" panose="020B0400000000000000" pitchFamily="34" charset="-120"/>
              </a:rPr>
            </a:br>
            <a:endParaRPr kumimoji="1" lang="zh-TW" altLang="en-US" dirty="0"/>
          </a:p>
        </p:txBody>
      </p:sp>
      <p:graphicFrame>
        <p:nvGraphicFramePr>
          <p:cNvPr id="7" name="表格 7">
            <a:extLst>
              <a:ext uri="{FF2B5EF4-FFF2-40B4-BE49-F238E27FC236}">
                <a16:creationId xmlns:a16="http://schemas.microsoft.com/office/drawing/2014/main" id="{E9361F2C-1876-B55D-6E37-6868919D60C1}"/>
              </a:ext>
            </a:extLst>
          </p:cNvPr>
          <p:cNvGraphicFramePr>
            <a:graphicFrameLocks noGrp="1"/>
          </p:cNvGraphicFramePr>
          <p:nvPr>
            <p:extLst>
              <p:ext uri="{D42A27DB-BD31-4B8C-83A1-F6EECF244321}">
                <p14:modId xmlns:p14="http://schemas.microsoft.com/office/powerpoint/2010/main" val="1835091152"/>
              </p:ext>
            </p:extLst>
          </p:nvPr>
        </p:nvGraphicFramePr>
        <p:xfrm>
          <a:off x="6617372" y="1068864"/>
          <a:ext cx="4097244" cy="3830946"/>
        </p:xfrm>
        <a:graphic>
          <a:graphicData uri="http://schemas.openxmlformats.org/drawingml/2006/table">
            <a:tbl>
              <a:tblPr firstRow="1" bandRow="1">
                <a:tableStyleId>{5C22544A-7EE6-4342-B048-85BDC9FD1C3A}</a:tableStyleId>
              </a:tblPr>
              <a:tblGrid>
                <a:gridCol w="1440106">
                  <a:extLst>
                    <a:ext uri="{9D8B030D-6E8A-4147-A177-3AD203B41FA5}">
                      <a16:colId xmlns:a16="http://schemas.microsoft.com/office/drawing/2014/main" val="4176449788"/>
                    </a:ext>
                  </a:extLst>
                </a:gridCol>
                <a:gridCol w="2657138">
                  <a:extLst>
                    <a:ext uri="{9D8B030D-6E8A-4147-A177-3AD203B41FA5}">
                      <a16:colId xmlns:a16="http://schemas.microsoft.com/office/drawing/2014/main" val="1340762460"/>
                    </a:ext>
                  </a:extLst>
                </a:gridCol>
              </a:tblGrid>
              <a:tr h="587814">
                <a:tc>
                  <a:txBody>
                    <a:bodyPr/>
                    <a:lstStyle/>
                    <a:p>
                      <a:r>
                        <a:rPr lang="zh-TW" altLang="en-US" dirty="0"/>
                        <a:t>階層</a:t>
                      </a:r>
                    </a:p>
                  </a:txBody>
                  <a:tcPr/>
                </a:tc>
                <a:tc>
                  <a:txBody>
                    <a:bodyPr/>
                    <a:lstStyle/>
                    <a:p>
                      <a:r>
                        <a:rPr lang="en-US" altLang="zh-TW" dirty="0"/>
                        <a:t>Delay (ns)</a:t>
                      </a:r>
                      <a:endParaRPr lang="zh-TW" altLang="en-US" dirty="0"/>
                    </a:p>
                  </a:txBody>
                  <a:tcPr/>
                </a:tc>
                <a:extLst>
                  <a:ext uri="{0D108BD9-81ED-4DB2-BD59-A6C34878D82A}">
                    <a16:rowId xmlns:a16="http://schemas.microsoft.com/office/drawing/2014/main" val="27508181"/>
                  </a:ext>
                </a:extLst>
              </a:tr>
              <a:tr h="650763">
                <a:tc>
                  <a:txBody>
                    <a:bodyPr/>
                    <a:lstStyle/>
                    <a:p>
                      <a:r>
                        <a:rPr kumimoji="1" lang="en-US" altLang="zh-TW" dirty="0"/>
                        <a:t>Stage1</a:t>
                      </a:r>
                      <a:endParaRPr lang="zh-TW" altLang="en-US" dirty="0"/>
                    </a:p>
                  </a:txBody>
                  <a:tcPr/>
                </a:tc>
                <a:tc>
                  <a:txBody>
                    <a:bodyPr/>
                    <a:lstStyle/>
                    <a:p>
                      <a:r>
                        <a:rPr lang="en-US" altLang="zh-TW" dirty="0"/>
                        <a:t>0.58</a:t>
                      </a:r>
                      <a:endParaRPr lang="zh-TW" altLang="en-US" dirty="0"/>
                    </a:p>
                  </a:txBody>
                  <a:tcPr/>
                </a:tc>
                <a:extLst>
                  <a:ext uri="{0D108BD9-81ED-4DB2-BD59-A6C34878D82A}">
                    <a16:rowId xmlns:a16="http://schemas.microsoft.com/office/drawing/2014/main" val="240282498"/>
                  </a:ext>
                </a:extLst>
              </a:tr>
              <a:tr h="650763">
                <a:tc>
                  <a:txBody>
                    <a:bodyPr/>
                    <a:lstStyle/>
                    <a:p>
                      <a:r>
                        <a:rPr kumimoji="1" lang="en-US" altLang="zh-TW" dirty="0"/>
                        <a:t>Stage2</a:t>
                      </a:r>
                      <a:endParaRPr lang="zh-TW" altLang="en-US" dirty="0"/>
                    </a:p>
                  </a:txBody>
                  <a:tcPr/>
                </a:tc>
                <a:tc>
                  <a:txBody>
                    <a:bodyPr/>
                    <a:lstStyle/>
                    <a:p>
                      <a:r>
                        <a:rPr lang="en-US" altLang="zh-TW" dirty="0"/>
                        <a:t>4.66</a:t>
                      </a:r>
                      <a:endParaRPr lang="zh-TW" altLang="en-US" dirty="0"/>
                    </a:p>
                  </a:txBody>
                  <a:tcPr/>
                </a:tc>
                <a:extLst>
                  <a:ext uri="{0D108BD9-81ED-4DB2-BD59-A6C34878D82A}">
                    <a16:rowId xmlns:a16="http://schemas.microsoft.com/office/drawing/2014/main" val="253105773"/>
                  </a:ext>
                </a:extLst>
              </a:tr>
              <a:tr h="624092">
                <a:tc>
                  <a:txBody>
                    <a:bodyPr/>
                    <a:lstStyle/>
                    <a:p>
                      <a:r>
                        <a:rPr lang="en-US" altLang="zh-TW" dirty="0"/>
                        <a:t>Stage3</a:t>
                      </a:r>
                      <a:endParaRPr lang="zh-TW" altLang="en-US" dirty="0"/>
                    </a:p>
                  </a:txBody>
                  <a:tcPr/>
                </a:tc>
                <a:tc>
                  <a:txBody>
                    <a:bodyPr/>
                    <a:lstStyle/>
                    <a:p>
                      <a:r>
                        <a:rPr lang="en-US" altLang="zh-TW" dirty="0"/>
                        <a:t>6.50</a:t>
                      </a:r>
                    </a:p>
                    <a:p>
                      <a:endParaRPr lang="zh-TW" altLang="en-US" dirty="0"/>
                    </a:p>
                  </a:txBody>
                  <a:tcPr/>
                </a:tc>
                <a:extLst>
                  <a:ext uri="{0D108BD9-81ED-4DB2-BD59-A6C34878D82A}">
                    <a16:rowId xmlns:a16="http://schemas.microsoft.com/office/drawing/2014/main" val="1090761398"/>
                  </a:ext>
                </a:extLst>
              </a:tr>
              <a:tr h="650763">
                <a:tc>
                  <a:txBody>
                    <a:bodyPr/>
                    <a:lstStyle/>
                    <a:p>
                      <a:r>
                        <a:rPr kumimoji="1" lang="en-US" altLang="zh-TW" dirty="0">
                          <a:highlight>
                            <a:srgbClr val="FFFF00"/>
                          </a:highlight>
                        </a:rPr>
                        <a:t>Stage4</a:t>
                      </a:r>
                      <a:endParaRPr lang="zh-TW" altLang="en-US" dirty="0">
                        <a:highlight>
                          <a:srgbClr val="FFFF00"/>
                        </a:highlight>
                      </a:endParaRPr>
                    </a:p>
                  </a:txBody>
                  <a:tcPr/>
                </a:tc>
                <a:tc>
                  <a:txBody>
                    <a:bodyPr/>
                    <a:lstStyle/>
                    <a:p>
                      <a:r>
                        <a:rPr lang="en-US" altLang="zh-TW" dirty="0">
                          <a:highlight>
                            <a:srgbClr val="FFFF00"/>
                          </a:highlight>
                        </a:rPr>
                        <a:t>6.71</a:t>
                      </a:r>
                      <a:r>
                        <a:rPr lang="zh-TW" altLang="en-US" dirty="0">
                          <a:highlight>
                            <a:srgbClr val="FFFF00"/>
                          </a:highlight>
                        </a:rPr>
                        <a:t> </a:t>
                      </a:r>
                      <a:r>
                        <a:rPr lang="en-US" altLang="zh-TW" dirty="0">
                          <a:highlight>
                            <a:srgbClr val="FFFF00"/>
                          </a:highlight>
                        </a:rPr>
                        <a:t> Critical Path</a:t>
                      </a:r>
                      <a:endParaRPr lang="zh-TW" altLang="en-US" dirty="0">
                        <a:highlight>
                          <a:srgbClr val="FFFF00"/>
                        </a:highlight>
                      </a:endParaRPr>
                    </a:p>
                  </a:txBody>
                  <a:tcPr/>
                </a:tc>
                <a:extLst>
                  <a:ext uri="{0D108BD9-81ED-4DB2-BD59-A6C34878D82A}">
                    <a16:rowId xmlns:a16="http://schemas.microsoft.com/office/drawing/2014/main" val="359190740"/>
                  </a:ext>
                </a:extLst>
              </a:tr>
              <a:tr h="650763">
                <a:tc>
                  <a:txBody>
                    <a:bodyPr/>
                    <a:lstStyle/>
                    <a:p>
                      <a:r>
                        <a:rPr lang="en-US" altLang="zh-TW" dirty="0"/>
                        <a:t>Stage5</a:t>
                      </a:r>
                      <a:endParaRPr lang="zh-TW" altLang="en-US" dirty="0"/>
                    </a:p>
                  </a:txBody>
                  <a:tcPr/>
                </a:tc>
                <a:tc>
                  <a:txBody>
                    <a:bodyPr/>
                    <a:lstStyle/>
                    <a:p>
                      <a:r>
                        <a:rPr lang="en-US" altLang="zh-TW" dirty="0"/>
                        <a:t>3.01</a:t>
                      </a:r>
                      <a:endParaRPr lang="zh-TW" altLang="en-US" dirty="0"/>
                    </a:p>
                  </a:txBody>
                  <a:tcPr/>
                </a:tc>
                <a:extLst>
                  <a:ext uri="{0D108BD9-81ED-4DB2-BD59-A6C34878D82A}">
                    <a16:rowId xmlns:a16="http://schemas.microsoft.com/office/drawing/2014/main" val="2301536904"/>
                  </a:ext>
                </a:extLst>
              </a:tr>
            </a:tbl>
          </a:graphicData>
        </a:graphic>
      </p:graphicFrame>
      <p:pic>
        <p:nvPicPr>
          <p:cNvPr id="5" name="圖片 4">
            <a:extLst>
              <a:ext uri="{FF2B5EF4-FFF2-40B4-BE49-F238E27FC236}">
                <a16:creationId xmlns:a16="http://schemas.microsoft.com/office/drawing/2014/main" id="{BF488B9D-B2C0-28E8-2E8B-271D7EDFFC9C}"/>
              </a:ext>
            </a:extLst>
          </p:cNvPr>
          <p:cNvPicPr>
            <a:picLocks noChangeAspect="1"/>
          </p:cNvPicPr>
          <p:nvPr/>
        </p:nvPicPr>
        <p:blipFill>
          <a:blip r:embed="rId2"/>
          <a:stretch>
            <a:fillRect/>
          </a:stretch>
        </p:blipFill>
        <p:spPr>
          <a:xfrm>
            <a:off x="1211306" y="599343"/>
            <a:ext cx="4501005" cy="6258657"/>
          </a:xfrm>
          <a:prstGeom prst="rect">
            <a:avLst/>
          </a:prstGeom>
        </p:spPr>
      </p:pic>
    </p:spTree>
    <p:extLst>
      <p:ext uri="{BB962C8B-B14F-4D97-AF65-F5344CB8AC3E}">
        <p14:creationId xmlns:p14="http://schemas.microsoft.com/office/powerpoint/2010/main" val="3050761051"/>
      </p:ext>
    </p:extLst>
  </p:cSld>
  <p:clrMapOvr>
    <a:masterClrMapping/>
  </p:clrMapOvr>
</p:sld>
</file>

<file path=ppt/theme/theme1.xml><?xml version="1.0" encoding="utf-8"?>
<a:theme xmlns:a="http://schemas.openxmlformats.org/drawingml/2006/main" name="圖庫">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圖庫</Template>
  <TotalTime>5873</TotalTime>
  <Words>1419</Words>
  <Application>Microsoft Macintosh PowerPoint</Application>
  <PresentationFormat>寬螢幕</PresentationFormat>
  <Paragraphs>170</Paragraphs>
  <Slides>15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DFKai-SB</vt:lpstr>
      <vt:lpstr>PingFang TC</vt:lpstr>
      <vt:lpstr>PingFang TC Semibold</vt:lpstr>
      <vt:lpstr>Arial</vt:lpstr>
      <vt:lpstr>Gill Sans MT</vt:lpstr>
      <vt:lpstr>Times New Roman</vt:lpstr>
      <vt:lpstr>圖庫</vt:lpstr>
      <vt:lpstr>ALU_HW3 REPORT</vt:lpstr>
      <vt:lpstr>答案驗證與計算誤差方式</vt:lpstr>
      <vt:lpstr>DP架構圖及元件功能說明 </vt:lpstr>
      <vt:lpstr>DP_nonpipe</vt:lpstr>
      <vt:lpstr>Pre-SIM波形圖 single precision</vt:lpstr>
      <vt:lpstr>Pre-SIM波形圖 Half precision</vt:lpstr>
      <vt:lpstr>POST-SIM波形圖</vt:lpstr>
      <vt:lpstr>DP_NONpipe 後測驗證結果 </vt:lpstr>
      <vt:lpstr>pipelined DP架構圖 </vt:lpstr>
      <vt:lpstr>DP_pipe</vt:lpstr>
      <vt:lpstr>CLOCK Gating 比例圖</vt:lpstr>
      <vt:lpstr>Pre-SIM波形圖</vt:lpstr>
      <vt:lpstr>POST-SIM波形圖</vt:lpstr>
      <vt:lpstr>DP_pipe 後測驗證結果 </vt:lpstr>
      <vt:lpstr>總比較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ALU_HW1 REPORT</dc:title>
  <dc:creator>Zhe Ting</dc:creator>
  <cp:lastModifiedBy>Zhe Ting</cp:lastModifiedBy>
  <cp:revision>53</cp:revision>
  <cp:lastPrinted>2022-12-02T05:20:55Z</cp:lastPrinted>
  <dcterms:created xsi:type="dcterms:W3CDTF">2022-10-09T17:01:04Z</dcterms:created>
  <dcterms:modified xsi:type="dcterms:W3CDTF">2022-12-03T14:54:11Z</dcterms:modified>
</cp:coreProperties>
</file>